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418" r:id="rId2"/>
    <p:sldId id="443" r:id="rId3"/>
    <p:sldId id="417" r:id="rId4"/>
    <p:sldId id="444" r:id="rId5"/>
    <p:sldId id="446" r:id="rId6"/>
    <p:sldId id="445" r:id="rId7"/>
    <p:sldId id="451" r:id="rId8"/>
    <p:sldId id="454" r:id="rId9"/>
    <p:sldId id="453" r:id="rId10"/>
    <p:sldId id="455" r:id="rId11"/>
    <p:sldId id="448" r:id="rId12"/>
    <p:sldId id="512" r:id="rId13"/>
    <p:sldId id="458" r:id="rId14"/>
    <p:sldId id="459" r:id="rId15"/>
    <p:sldId id="460" r:id="rId16"/>
    <p:sldId id="461" r:id="rId17"/>
    <p:sldId id="464" r:id="rId18"/>
    <p:sldId id="463" r:id="rId19"/>
    <p:sldId id="456" r:id="rId20"/>
    <p:sldId id="513" r:id="rId21"/>
    <p:sldId id="467" r:id="rId22"/>
    <p:sldId id="465" r:id="rId23"/>
    <p:sldId id="447" r:id="rId24"/>
    <p:sldId id="469" r:id="rId25"/>
    <p:sldId id="468" r:id="rId26"/>
    <p:sldId id="470" r:id="rId27"/>
    <p:sldId id="472" r:id="rId28"/>
    <p:sldId id="474" r:id="rId29"/>
    <p:sldId id="473" r:id="rId30"/>
    <p:sldId id="475" r:id="rId31"/>
    <p:sldId id="476" r:id="rId32"/>
    <p:sldId id="477" r:id="rId33"/>
    <p:sldId id="478" r:id="rId34"/>
    <p:sldId id="479" r:id="rId35"/>
    <p:sldId id="484" r:id="rId36"/>
    <p:sldId id="471" r:id="rId37"/>
    <p:sldId id="485" r:id="rId38"/>
    <p:sldId id="486" r:id="rId39"/>
    <p:sldId id="489" r:id="rId40"/>
    <p:sldId id="493" r:id="rId41"/>
    <p:sldId id="490" r:id="rId42"/>
    <p:sldId id="495" r:id="rId43"/>
    <p:sldId id="505" r:id="rId44"/>
    <p:sldId id="491" r:id="rId45"/>
    <p:sldId id="497" r:id="rId46"/>
    <p:sldId id="487" r:id="rId47"/>
    <p:sldId id="500" r:id="rId48"/>
    <p:sldId id="501" r:id="rId49"/>
    <p:sldId id="507" r:id="rId50"/>
    <p:sldId id="503" r:id="rId51"/>
    <p:sldId id="502" r:id="rId52"/>
    <p:sldId id="504" r:id="rId53"/>
    <p:sldId id="508" r:id="rId54"/>
    <p:sldId id="488" r:id="rId55"/>
    <p:sldId id="509" r:id="rId56"/>
    <p:sldId id="482" r:id="rId57"/>
    <p:sldId id="405" r:id="rId58"/>
    <p:sldId id="293" r:id="rId59"/>
    <p:sldId id="306" r:id="rId60"/>
    <p:sldId id="416" r:id="rId61"/>
    <p:sldId id="281" r:id="rId62"/>
    <p:sldId id="466" r:id="rId63"/>
    <p:sldId id="494" r:id="rId64"/>
    <p:sldId id="496" r:id="rId65"/>
    <p:sldId id="498" r:id="rId66"/>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57" autoAdjust="0"/>
    <p:restoredTop sz="86797" autoAdjust="0"/>
  </p:normalViewPr>
  <p:slideViewPr>
    <p:cSldViewPr snapToGrid="0">
      <p:cViewPr varScale="1">
        <p:scale>
          <a:sx n="71" d="100"/>
          <a:sy n="71" d="100"/>
        </p:scale>
        <p:origin x="1118" y="43"/>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15/08/2023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15/08/2023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tensorflow.org/lite/convert/index?hl=pt-br" TargetMode="External"/><Relationship Id="rId2" Type="http://schemas.openxmlformats.org/officeDocument/2006/relationships/slide" Target="../slides/slide50.xml"/><Relationship Id="rId1" Type="http://schemas.openxmlformats.org/officeDocument/2006/relationships/notesMaster" Target="../notesMasters/notesMaster1.xml"/><Relationship Id="rId5" Type="http://schemas.openxmlformats.org/officeDocument/2006/relationships/hyperlink" Target="https://www.tensorflow.org/lite/performance/post_training_quantization?hl=pt-br" TargetMode="External"/><Relationship Id="rId4" Type="http://schemas.openxmlformats.org/officeDocument/2006/relationships/hyperlink" Target="https://www.tensorflow.org/lite/performance/model_optimization?hl=pt-br"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22222"/>
                </a:solidFill>
                <a:effectLst/>
                <a:latin typeface="Arial" panose="020B0604020202020204" pitchFamily="34" charset="0"/>
              </a:rPr>
              <a:t>latente</a:t>
            </a:r>
            <a:br>
              <a:rPr lang="pt-BR" dirty="0"/>
            </a:br>
            <a:r>
              <a:rPr lang="pt-BR" b="0" i="0" dirty="0">
                <a:solidFill>
                  <a:srgbClr val="222222"/>
                </a:solidFill>
                <a:effectLst/>
                <a:latin typeface="Arial" panose="020B0604020202020204" pitchFamily="34" charset="0"/>
              </a:rPr>
              <a:t>adjetivo de dois gêneros</a:t>
            </a:r>
            <a:br>
              <a:rPr lang="pt-BR" dirty="0"/>
            </a:br>
            <a:br>
              <a:rPr lang="pt-BR" dirty="0"/>
            </a:br>
            <a:r>
              <a:rPr lang="pt-BR" b="0" i="0" dirty="0">
                <a:solidFill>
                  <a:srgbClr val="222222"/>
                </a:solidFill>
                <a:effectLst/>
                <a:latin typeface="Arial" panose="020B0604020202020204" pitchFamily="34" charset="0"/>
              </a:rPr>
              <a:t>1.</a:t>
            </a:r>
            <a:br>
              <a:rPr lang="pt-BR" dirty="0"/>
            </a:br>
            <a:r>
              <a:rPr lang="pt-BR" b="0" i="0" dirty="0">
                <a:solidFill>
                  <a:srgbClr val="222222"/>
                </a:solidFill>
                <a:effectLst/>
                <a:latin typeface="Arial" panose="020B0604020202020204" pitchFamily="34" charset="0"/>
              </a:rPr>
              <a:t>não aparente, não manifesto; oculto, encoberto.</a:t>
            </a:r>
            <a:br>
              <a:rPr lang="pt-BR" dirty="0"/>
            </a:br>
            <a:r>
              <a:rPr lang="pt-BR" b="0" i="0" dirty="0">
                <a:solidFill>
                  <a:srgbClr val="222222"/>
                </a:solidFill>
                <a:effectLst/>
                <a:latin typeface="Arial" panose="020B0604020202020204" pitchFamily="34" charset="0"/>
              </a:rPr>
              <a:t>"perigo, conflito l."</a:t>
            </a:r>
            <a:br>
              <a:rPr lang="pt-BR" dirty="0"/>
            </a:br>
            <a:r>
              <a:rPr lang="pt-BR" b="0" i="0" dirty="0">
                <a:solidFill>
                  <a:srgbClr val="222222"/>
                </a:solidFill>
                <a:effectLst/>
                <a:latin typeface="Arial" panose="020B0604020202020204" pitchFamily="34" charset="0"/>
              </a:rPr>
              <a:t>2.</a:t>
            </a:r>
            <a:br>
              <a:rPr lang="pt-BR" dirty="0"/>
            </a:br>
            <a:r>
              <a:rPr lang="pt-BR" b="0" i="0" dirty="0">
                <a:solidFill>
                  <a:srgbClr val="222222"/>
                </a:solidFill>
                <a:effectLst/>
                <a:latin typeface="Arial" panose="020B0604020202020204" pitchFamily="34" charset="0"/>
              </a:rPr>
              <a:t>que existe em forma adormecida ou reprimida; encoberto, subentendido, disfarçado.</a:t>
            </a:r>
            <a:endParaRPr lang="pt-BR" b="0" i="0" dirty="0">
              <a:solidFill>
                <a:srgbClr val="374151"/>
              </a:solidFill>
              <a:effectLst/>
              <a:latin typeface="Söhne"/>
            </a:endParaRPr>
          </a:p>
          <a:p>
            <a:endParaRPr lang="pt-BR" b="0" i="0" dirty="0">
              <a:solidFill>
                <a:srgbClr val="374151"/>
              </a:solidFill>
              <a:effectLst/>
              <a:latin typeface="Söhne"/>
            </a:endParaRPr>
          </a:p>
          <a:p>
            <a:r>
              <a:rPr lang="pt-BR" b="0" i="0" dirty="0" err="1">
                <a:solidFill>
                  <a:srgbClr val="374151"/>
                </a:solidFill>
                <a:effectLst/>
                <a:latin typeface="Söhne"/>
              </a:rPr>
              <a:t>Autoencoders</a:t>
            </a:r>
            <a:r>
              <a:rPr lang="pt-BR" b="0" i="0" dirty="0">
                <a:solidFill>
                  <a:srgbClr val="374151"/>
                </a:solidFill>
                <a:effectLst/>
                <a:latin typeface="Söhne"/>
              </a:rPr>
              <a:t> são um tipo de rede neural que visa aprender uma representação compacta e eficiente dos dados de entrada, reduzindo a dimensionalidade do espaço de características. Eles consistem em duas partes principais: o codificador, que mapeia os dados de entrada para uma representação latente de menor dimensão, e o decodificador, que reconstrói os dados originais a partir da representação latente. O objetivo do </a:t>
            </a:r>
            <a:r>
              <a:rPr lang="pt-BR" b="0" i="0" dirty="0" err="1">
                <a:solidFill>
                  <a:srgbClr val="374151"/>
                </a:solidFill>
                <a:effectLst/>
                <a:latin typeface="Söhne"/>
              </a:rPr>
              <a:t>autoencoder</a:t>
            </a:r>
            <a:r>
              <a:rPr lang="pt-BR" b="0" i="0" dirty="0">
                <a:solidFill>
                  <a:srgbClr val="374151"/>
                </a:solidFill>
                <a:effectLst/>
                <a:latin typeface="Söhne"/>
              </a:rPr>
              <a:t> é minimizar a diferença entre os dados de entrada e a reconstrução, permitindo que a rede aprenda características relevantes e reduza o ruído dos dados. Eles são usados em tarefas de redução de dimensionalidade, remoção de ruído, compressão de dados e também para a geração de novos dados semelhantes aos originais.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39296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7433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Redes de atenção, também conhecidas como mecanismos de atenção, são um conceito essencial em aprendizado de máquina, especialmente no domínio de processamento de linguagem natural e tarefas de sequência para sequência. Elas foram introduzidas originalmente para lidar com as limitações das redes neurais recorrentes (</a:t>
            </a:r>
            <a:r>
              <a:rPr lang="pt-BR" b="0" i="0" dirty="0" err="1">
                <a:solidFill>
                  <a:srgbClr val="000000"/>
                </a:solidFill>
                <a:effectLst/>
                <a:latin typeface="Söhne"/>
              </a:rPr>
              <a:t>RNNs</a:t>
            </a:r>
            <a:r>
              <a:rPr lang="pt-BR" b="0" i="0" dirty="0">
                <a:solidFill>
                  <a:srgbClr val="000000"/>
                </a:solidFill>
                <a:effectLst/>
                <a:latin typeface="Söhne"/>
              </a:rPr>
              <a:t>) tradicionais na captura de dependências de longo alcance em sequências.</a:t>
            </a:r>
          </a:p>
          <a:p>
            <a:pPr algn="l"/>
            <a:endParaRPr lang="pt-BR" b="0" i="0" dirty="0">
              <a:solidFill>
                <a:srgbClr val="000000"/>
              </a:solidFill>
              <a:effectLst/>
              <a:latin typeface="Söhne"/>
            </a:endParaRPr>
          </a:p>
          <a:p>
            <a:pPr algn="l"/>
            <a:r>
              <a:rPr lang="pt-BR" b="0" i="0" dirty="0">
                <a:solidFill>
                  <a:srgbClr val="000000"/>
                </a:solidFill>
                <a:effectLst/>
                <a:latin typeface="Söhne"/>
              </a:rPr>
              <a:t>Mecanismos de atenção permitem que os modelos se concentrem em partes específicas das sequências de entrada ao fazer previsões. Isso é especialmente útil em tarefas como tradução automática, onde o modelo precisa prestar mais atenção a certas palavras ou frases ao gerar a saída. Em vez de depender apenas da janela de contexto fixa das </a:t>
            </a:r>
            <a:r>
              <a:rPr lang="pt-BR" b="0" i="0" dirty="0" err="1">
                <a:solidFill>
                  <a:srgbClr val="000000"/>
                </a:solidFill>
                <a:effectLst/>
                <a:latin typeface="Söhne"/>
              </a:rPr>
              <a:t>RNNs</a:t>
            </a:r>
            <a:r>
              <a:rPr lang="pt-BR" b="0" i="0" dirty="0">
                <a:solidFill>
                  <a:srgbClr val="000000"/>
                </a:solidFill>
                <a:effectLst/>
                <a:latin typeface="Söhne"/>
              </a:rPr>
              <a:t>, os mecanismos de atenção ponderam dinamicamente a importância de diferentes partes da sequência de entrada com base na etapa atual da geração de saída.</a:t>
            </a:r>
          </a:p>
          <a:p>
            <a:pPr algn="l"/>
            <a:endParaRPr lang="pt-BR" b="0" i="0" dirty="0">
              <a:solidFill>
                <a:srgbClr val="000000"/>
              </a:solidFill>
              <a:effectLst/>
              <a:latin typeface="Söhne"/>
            </a:endParaRPr>
          </a:p>
          <a:p>
            <a:pPr algn="l"/>
            <a:r>
              <a:rPr lang="pt-BR" b="0" i="0" dirty="0">
                <a:solidFill>
                  <a:srgbClr val="000000"/>
                </a:solidFill>
                <a:effectLst/>
                <a:latin typeface="Söhne"/>
              </a:rPr>
              <a:t>No contexto de redes neurais, um mecanismo de atenção funciona calculando pontuações de atenção para cada elemento da sequência de entrada. Essas pontuações determinam quanto de atenção o modelo deve atribuir a cada elemento de entrada ao produzir a saída. As pontuações de atenção são calculadas com base na relação entre a etapa atual da sequência de saída e os diferentes elementos da sequência de entrada.</a:t>
            </a:r>
          </a:p>
          <a:p>
            <a:pPr algn="l"/>
            <a:endParaRPr lang="pt-BR" b="0" i="0" dirty="0">
              <a:solidFill>
                <a:srgbClr val="000000"/>
              </a:solidFill>
              <a:effectLst/>
              <a:latin typeface="Söhne"/>
            </a:endParaRPr>
          </a:p>
          <a:p>
            <a:pPr algn="l"/>
            <a:r>
              <a:rPr lang="pt-BR" b="0" i="0" dirty="0">
                <a:solidFill>
                  <a:srgbClr val="000000"/>
                </a:solidFill>
                <a:effectLst/>
                <a:latin typeface="Söhne"/>
              </a:rPr>
              <a:t>As redes de atenção melhoraram significativamente o desempenho de muitas tarefas de sequência para sequência, como tradução automática, sumarização de texto e reconhecimento de fala. Elas permitem que os modelos capturem dependências de longo alcance e melhorem a qualidade das saídas geradas, concentrando-se em informações relevantes.</a:t>
            </a:r>
          </a:p>
          <a:p>
            <a:pPr algn="l"/>
            <a:endParaRPr lang="pt-BR" b="0" i="0" dirty="0">
              <a:solidFill>
                <a:srgbClr val="000000"/>
              </a:solidFill>
              <a:effectLst/>
              <a:latin typeface="Söhne"/>
            </a:endParaRPr>
          </a:p>
          <a:p>
            <a:pPr algn="l"/>
            <a:r>
              <a:rPr lang="pt-BR" b="0" i="0" dirty="0">
                <a:solidFill>
                  <a:srgbClr val="000000"/>
                </a:solidFill>
                <a:effectLst/>
                <a:latin typeface="Söhne"/>
              </a:rPr>
              <a:t>Em resumo, redes de atenção são um componente crucial de modelos modernos de sequência para sequência, permitindo que eles se concentrem seletivamente em partes relevantes das sequências de entrada para melhorar seu desempenho em várias tarefas de processamento de linguagem natural.</a:t>
            </a:r>
          </a:p>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38094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219634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1" dirty="0">
                <a:solidFill>
                  <a:srgbClr val="202122"/>
                </a:solidFill>
                <a:effectLst/>
                <a:latin typeface="Arial" panose="020B0604020202020204" pitchFamily="34" charset="0"/>
              </a:rPr>
              <a:t>GPT: </a:t>
            </a:r>
            <a:r>
              <a:rPr lang="pt-BR" b="0" i="1" dirty="0" err="1">
                <a:solidFill>
                  <a:srgbClr val="202122"/>
                </a:solidFill>
                <a:effectLst/>
                <a:latin typeface="Arial" panose="020B0604020202020204" pitchFamily="34" charset="0"/>
              </a:rPr>
              <a:t>Generative</a:t>
            </a:r>
            <a:r>
              <a:rPr lang="pt-BR" b="0" i="1" dirty="0">
                <a:solidFill>
                  <a:srgbClr val="202122"/>
                </a:solidFill>
                <a:effectLst/>
                <a:latin typeface="Arial" panose="020B0604020202020204" pitchFamily="34" charset="0"/>
              </a:rPr>
              <a:t> </a:t>
            </a:r>
            <a:r>
              <a:rPr lang="pt-BR" b="0" i="1" dirty="0" err="1">
                <a:solidFill>
                  <a:srgbClr val="202122"/>
                </a:solidFill>
                <a:effectLst/>
                <a:latin typeface="Arial" panose="020B0604020202020204" pitchFamily="34" charset="0"/>
              </a:rPr>
              <a:t>Pre-trained</a:t>
            </a:r>
            <a:r>
              <a:rPr lang="pt-BR" b="0" i="1" dirty="0">
                <a:solidFill>
                  <a:srgbClr val="202122"/>
                </a:solidFill>
                <a:effectLst/>
                <a:latin typeface="Arial" panose="020B0604020202020204" pitchFamily="34" charset="0"/>
              </a:rPr>
              <a:t> </a:t>
            </a:r>
            <a:r>
              <a:rPr lang="pt-BR" b="0" i="1" dirty="0" err="1">
                <a:solidFill>
                  <a:srgbClr val="202122"/>
                </a:solidFill>
                <a:effectLst/>
                <a:latin typeface="Arial" panose="020B0604020202020204" pitchFamily="34" charset="0"/>
              </a:rPr>
              <a:t>Transformer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53583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Referência explicando a figura acima</a:t>
            </a:r>
          </a:p>
          <a:p>
            <a:pPr algn="l"/>
            <a:r>
              <a:rPr lang="pt-BR" b="0" i="0" dirty="0">
                <a:solidFill>
                  <a:srgbClr val="1F1F1F"/>
                </a:solidFill>
                <a:effectLst/>
                <a:latin typeface="Google Sans"/>
              </a:rPr>
              <a:t>[1] https://hacarus.com/ai-lab/03102022-decarbonizing-ai/</a:t>
            </a:r>
          </a:p>
          <a:p>
            <a:pPr algn="l"/>
            <a:r>
              <a:rPr lang="pt-BR" b="0" i="0">
                <a:solidFill>
                  <a:srgbClr val="1F1F1F"/>
                </a:solidFill>
                <a:effectLst/>
                <a:latin typeface="Google Sans"/>
              </a:rPr>
              <a:t>[2] https://openai.com/research/ai-and-compute</a:t>
            </a:r>
            <a:endParaRPr lang="pt-BR" b="0" i="0" dirty="0">
              <a:solidFill>
                <a:srgbClr val="1F1F1F"/>
              </a:solidFill>
              <a:effectLst/>
              <a:latin typeface="Google Sans"/>
            </a:endParaRPr>
          </a:p>
          <a:p>
            <a:pPr algn="l"/>
            <a:endParaRPr lang="pt-BR" b="0" i="0" dirty="0">
              <a:solidFill>
                <a:srgbClr val="1F1F1F"/>
              </a:solidFill>
              <a:effectLst/>
              <a:latin typeface="Google Sans"/>
            </a:endParaRPr>
          </a:p>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1111954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2799606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794218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3573654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326996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252899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627446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305769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456071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3942203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272416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For </a:t>
            </a:r>
            <a:r>
              <a:rPr lang="en-US" sz="1800" b="0" i="0" dirty="0" err="1">
                <a:solidFill>
                  <a:srgbClr val="000000"/>
                </a:solidFill>
                <a:effectLst/>
                <a:latin typeface="NimbusRomNo9L-Regu"/>
              </a:rPr>
              <a:t>MobileNets</a:t>
            </a:r>
            <a:r>
              <a:rPr lang="en-US" sz="1800" b="0" i="0" dirty="0">
                <a:solidFill>
                  <a:srgbClr val="000000"/>
                </a:solidFill>
                <a:effectLst/>
                <a:latin typeface="NimbusRomNo9L-Regu"/>
              </a:rPr>
              <a:t>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applies a single filter to each input channel. The pointwise convolution then applies a </a:t>
            </a:r>
            <a:r>
              <a:rPr lang="en-US" sz="1800" b="0" i="0" dirty="0">
                <a:solidFill>
                  <a:srgbClr val="000000"/>
                </a:solidFill>
                <a:effectLst/>
                <a:latin typeface="CMR10"/>
              </a:rPr>
              <a:t>1</a:t>
            </a:r>
            <a:r>
              <a:rPr lang="en-US" sz="1800" b="0" i="1" dirty="0">
                <a:solidFill>
                  <a:srgbClr val="000000"/>
                </a:solidFill>
                <a:effectLst/>
                <a:latin typeface="CMSY10"/>
              </a:rPr>
              <a:t>×</a:t>
            </a:r>
            <a:r>
              <a:rPr lang="en-US" sz="1800" b="0" i="0" dirty="0">
                <a:solidFill>
                  <a:srgbClr val="000000"/>
                </a:solidFill>
                <a:effectLst/>
                <a:latin typeface="CMR10"/>
              </a:rPr>
              <a:t>1 </a:t>
            </a:r>
            <a:r>
              <a:rPr lang="en-US" sz="1800" b="0" i="0" dirty="0">
                <a:solidFill>
                  <a:srgbClr val="000000"/>
                </a:solidFill>
                <a:effectLst/>
                <a:latin typeface="NimbusRomNo9L-Regu"/>
              </a:rPr>
              <a:t>convolution to combine the outputs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 standard convolution both filters and combines inputs into a new set of outputs in one step.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separable convolution splits this into two layers, a separate layer for filtering and a separate layer for combining. This factorization has the effect of drastically reducing computation and model size.</a:t>
            </a:r>
            <a:r>
              <a:rPr lang="en-US" sz="4000" dirty="0"/>
              <a:t> </a:t>
            </a:r>
            <a:br>
              <a:rPr lang="en-US" sz="4000" dirty="0"/>
            </a:br>
            <a:endParaRPr lang="en-US" sz="2800" b="0" i="0" dirty="0">
              <a:solidFill>
                <a:srgbClr val="606975"/>
              </a:solidFill>
              <a:effectLst/>
              <a:latin typeface="Microsoft YaHei" panose="020B0503020204020204" pitchFamily="34" charset="-122"/>
              <a:ea typeface="Microsoft YaHei" panose="020B0503020204020204" pitchFamily="34" charset="-122"/>
            </a:endParaRPr>
          </a:p>
          <a:p>
            <a:pPr algn="l"/>
            <a:r>
              <a:rPr lang="pt-BR" b="0" i="0" dirty="0">
                <a:solidFill>
                  <a:srgbClr val="374151"/>
                </a:solidFill>
                <a:effectLst/>
                <a:latin typeface="Söhne"/>
              </a:rPr>
              <a:t>A principal característica do </a:t>
            </a:r>
            <a:r>
              <a:rPr lang="pt-BR" b="0" i="0" dirty="0" err="1">
                <a:solidFill>
                  <a:srgbClr val="374151"/>
                </a:solidFill>
                <a:effectLst/>
                <a:latin typeface="Söhne"/>
              </a:rPr>
              <a:t>MobileNet</a:t>
            </a:r>
            <a:r>
              <a:rPr lang="pt-BR" b="0" i="0" dirty="0">
                <a:solidFill>
                  <a:srgbClr val="374151"/>
                </a:solidFill>
                <a:effectLst/>
                <a:latin typeface="Söhne"/>
              </a:rPr>
              <a:t> é o uso de operações de convolução profundas chamadas de </a:t>
            </a:r>
            <a:r>
              <a:rPr lang="pt-BR" b="0" i="0" dirty="0" err="1">
                <a:solidFill>
                  <a:srgbClr val="374151"/>
                </a:solidFill>
                <a:effectLst/>
                <a:latin typeface="Söhne"/>
              </a:rPr>
              <a:t>separable</a:t>
            </a:r>
            <a:r>
              <a:rPr lang="pt-BR" b="0" i="0" dirty="0">
                <a:solidFill>
                  <a:srgbClr val="374151"/>
                </a:solidFill>
                <a:effectLst/>
                <a:latin typeface="Söhne"/>
              </a:rPr>
              <a:t> </a:t>
            </a:r>
            <a:r>
              <a:rPr lang="pt-BR" b="0" i="0" dirty="0" err="1">
                <a:solidFill>
                  <a:srgbClr val="374151"/>
                </a:solidFill>
                <a:effectLst/>
                <a:latin typeface="Söhne"/>
              </a:rPr>
              <a:t>convolutions</a:t>
            </a:r>
            <a:r>
              <a:rPr lang="pt-BR" b="0" i="0" dirty="0">
                <a:solidFill>
                  <a:srgbClr val="374151"/>
                </a:solidFill>
                <a:effectLst/>
                <a:latin typeface="Söhne"/>
              </a:rPr>
              <a:t> (convoluções separáveis). Essas convoluções são divididas em duas etapas: uma convolução espacial (</a:t>
            </a:r>
            <a:r>
              <a:rPr lang="pt-BR" b="0" i="0" dirty="0" err="1">
                <a:solidFill>
                  <a:srgbClr val="374151"/>
                </a:solidFill>
                <a:effectLst/>
                <a:latin typeface="Söhne"/>
              </a:rPr>
              <a:t>depthwise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realiza uma convolução separadamente para cada canal de entrada, e uma convolução em ponto (</a:t>
            </a:r>
            <a:r>
              <a:rPr lang="pt-BR" b="0" i="0" dirty="0" err="1">
                <a:solidFill>
                  <a:srgbClr val="374151"/>
                </a:solidFill>
                <a:effectLst/>
                <a:latin typeface="Söhne"/>
              </a:rPr>
              <a:t>pointwise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combina os resultados da convolução espacial para obter o resultado final.</a:t>
            </a:r>
          </a:p>
          <a:p>
            <a:pPr algn="l"/>
            <a:r>
              <a:rPr lang="pt-BR" b="0" i="0" dirty="0">
                <a:solidFill>
                  <a:srgbClr val="374151"/>
                </a:solidFill>
                <a:effectLst/>
                <a:latin typeface="Söhne"/>
              </a:rPr>
              <a:t>Essa abordagem permite reduzir significativamente o número de parâmetros e operações necessárias para a rede, resultando em um modelo mais compacto e leve, adequado para ser executado em dispositivos móveis e sistemas embarcados. Mesmo sendo mais leve, o </a:t>
            </a:r>
            <a:r>
              <a:rPr lang="pt-BR" b="0" i="0" dirty="0" err="1">
                <a:solidFill>
                  <a:srgbClr val="374151"/>
                </a:solidFill>
                <a:effectLst/>
                <a:latin typeface="Söhne"/>
              </a:rPr>
              <a:t>MobileNet</a:t>
            </a:r>
            <a:r>
              <a:rPr lang="pt-BR" b="0" i="0" dirty="0">
                <a:solidFill>
                  <a:srgbClr val="374151"/>
                </a:solidFill>
                <a:effectLst/>
                <a:latin typeface="Söhne"/>
              </a:rPr>
              <a:t> consegue manter um bom desempenho em tarefas de classificação de imagens, detecção de objetos e outras aplicações de visão computacional.</a:t>
            </a:r>
            <a:endParaRPr lang="pt-BR" dirty="0"/>
          </a:p>
          <a:p>
            <a:endParaRPr lang="pt-BR" dirty="0"/>
          </a:p>
          <a:p>
            <a:r>
              <a:rPr lang="pt-BR" dirty="0"/>
              <a:t>Referencias</a:t>
            </a:r>
          </a:p>
          <a:p>
            <a:r>
              <a:rPr lang="pt-BR" dirty="0"/>
              <a:t>[1] </a:t>
            </a:r>
            <a:r>
              <a:rPr lang="pt-BR" sz="1800" b="1" i="0" dirty="0" err="1">
                <a:solidFill>
                  <a:srgbClr val="000000"/>
                </a:solidFill>
                <a:effectLst/>
                <a:latin typeface="NimbusRomNo9L-Medi"/>
              </a:rPr>
              <a:t>MobileNets</a:t>
            </a:r>
            <a:r>
              <a:rPr lang="pt-BR" sz="1800" b="1" i="0" dirty="0">
                <a:solidFill>
                  <a:srgbClr val="000000"/>
                </a:solidFill>
                <a:effectLst/>
                <a:latin typeface="NimbusRomNo9L-Medi"/>
              </a:rPr>
              <a:t>: </a:t>
            </a:r>
            <a:r>
              <a:rPr lang="pt-BR" sz="1800" b="1" i="0" dirty="0" err="1">
                <a:solidFill>
                  <a:srgbClr val="000000"/>
                </a:solidFill>
                <a:effectLst/>
                <a:latin typeface="NimbusRomNo9L-Medi"/>
              </a:rPr>
              <a:t>Efficient</a:t>
            </a:r>
            <a:r>
              <a:rPr lang="pt-BR" sz="1800" b="1" i="0" dirty="0">
                <a:solidFill>
                  <a:srgbClr val="000000"/>
                </a:solidFill>
                <a:effectLst/>
                <a:latin typeface="NimbusRomNo9L-Medi"/>
              </a:rPr>
              <a:t> </a:t>
            </a:r>
            <a:r>
              <a:rPr lang="pt-BR" sz="1800" b="1" i="0" dirty="0" err="1">
                <a:solidFill>
                  <a:srgbClr val="000000"/>
                </a:solidFill>
                <a:effectLst/>
                <a:latin typeface="NimbusRomNo9L-Medi"/>
              </a:rPr>
              <a:t>Convolutional</a:t>
            </a:r>
            <a:r>
              <a:rPr lang="pt-BR" sz="1800" b="1" i="0" dirty="0">
                <a:solidFill>
                  <a:srgbClr val="000000"/>
                </a:solidFill>
                <a:effectLst/>
                <a:latin typeface="NimbusRomNo9L-Medi"/>
              </a:rPr>
              <a:t> Neural Networks for Mobile Vision </a:t>
            </a:r>
            <a:r>
              <a:rPr lang="pt-BR" sz="1800" b="1" i="0" dirty="0" err="1">
                <a:solidFill>
                  <a:srgbClr val="000000"/>
                </a:solidFill>
                <a:effectLst/>
                <a:latin typeface="NimbusRomNo9L-Medi"/>
              </a:rPr>
              <a:t>Applications</a:t>
            </a:r>
            <a:r>
              <a:rPr lang="pt-BR" sz="1800" b="1" i="0" dirty="0">
                <a:solidFill>
                  <a:srgbClr val="000000"/>
                </a:solidFill>
                <a:effectLst/>
                <a:latin typeface="NimbusRomNo9L-Medi"/>
              </a:rPr>
              <a:t>, https://arxiv.org/abs/1704.04861</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3760098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3334911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992847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2761455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"Model </a:t>
            </a:r>
            <a:r>
              <a:rPr lang="pt-BR" b="0" i="0" dirty="0" err="1">
                <a:solidFill>
                  <a:srgbClr val="374151"/>
                </a:solidFill>
                <a:effectLst/>
                <a:latin typeface="Söhne"/>
              </a:rPr>
              <a:t>pruning</a:t>
            </a:r>
            <a:r>
              <a:rPr lang="pt-BR" b="0" i="0" dirty="0">
                <a:solidFill>
                  <a:srgbClr val="374151"/>
                </a:solidFill>
                <a:effectLst/>
                <a:latin typeface="Söhne"/>
              </a:rPr>
              <a:t>", em </a:t>
            </a:r>
            <a:r>
              <a:rPr lang="pt-BR" b="0" i="0" dirty="0" err="1">
                <a:solidFill>
                  <a:srgbClr val="374151"/>
                </a:solidFill>
                <a:effectLst/>
                <a:latin typeface="Söhne"/>
              </a:rPr>
              <a:t>machine</a:t>
            </a:r>
            <a:r>
              <a:rPr lang="pt-BR" b="0" i="0" dirty="0">
                <a:solidFill>
                  <a:srgbClr val="374151"/>
                </a:solidFill>
                <a:effectLst/>
                <a:latin typeface="Söhne"/>
              </a:rPr>
              <a:t> </a:t>
            </a:r>
            <a:r>
              <a:rPr lang="pt-BR" b="0" i="0" dirty="0" err="1">
                <a:solidFill>
                  <a:srgbClr val="374151"/>
                </a:solidFill>
                <a:effectLst/>
                <a:latin typeface="Söhne"/>
              </a:rPr>
              <a:t>learning</a:t>
            </a:r>
            <a:r>
              <a:rPr lang="pt-BR" b="0" i="0" dirty="0">
                <a:solidFill>
                  <a:srgbClr val="374151"/>
                </a:solidFill>
                <a:effectLst/>
                <a:latin typeface="Söhne"/>
              </a:rPr>
              <a:t>, é uma técnica utilizada para reduzir o tamanho e a complexidade de um modelo de aprendizado de máquina, removendo seletivamente certos parâmetros ou estruturas do modelo que são considerados menos importantes ou redundantes. O objetivo do "model </a:t>
            </a:r>
            <a:r>
              <a:rPr lang="pt-BR" b="0" i="0" dirty="0" err="1">
                <a:solidFill>
                  <a:srgbClr val="374151"/>
                </a:solidFill>
                <a:effectLst/>
                <a:latin typeface="Söhne"/>
              </a:rPr>
              <a:t>pruning</a:t>
            </a:r>
            <a:r>
              <a:rPr lang="pt-BR" b="0" i="0" dirty="0">
                <a:solidFill>
                  <a:srgbClr val="374151"/>
                </a:solidFill>
                <a:effectLst/>
                <a:latin typeface="Söhne"/>
              </a:rPr>
              <a:t>" é obter um modelo mais compacto e eficiente, mantendo um desempenho aceitável.</a:t>
            </a:r>
          </a:p>
          <a:p>
            <a:pPr algn="l"/>
            <a:r>
              <a:rPr lang="pt-BR" b="0" i="0" dirty="0">
                <a:solidFill>
                  <a:srgbClr val="374151"/>
                </a:solidFill>
                <a:effectLst/>
                <a:latin typeface="Söhne"/>
              </a:rPr>
              <a:t>O processo de "model </a:t>
            </a:r>
            <a:r>
              <a:rPr lang="pt-BR" b="0" i="0" dirty="0" err="1">
                <a:solidFill>
                  <a:srgbClr val="374151"/>
                </a:solidFill>
                <a:effectLst/>
                <a:latin typeface="Söhne"/>
              </a:rPr>
              <a:t>pruning</a:t>
            </a:r>
            <a:r>
              <a:rPr lang="pt-BR" b="0" i="0" dirty="0">
                <a:solidFill>
                  <a:srgbClr val="374151"/>
                </a:solidFill>
                <a:effectLst/>
                <a:latin typeface="Söhne"/>
              </a:rPr>
              <a:t>" geralmente envolve a identificação e remoção de pesos de conexões em uma rede neural ou a exclusão de recursos menos relevantes em outros tipos de modelos. Essa remoção pode ser baseada em critérios como a magnitude dos pesos, a importância dos recursos ou a contribuição para a saída final do modelo.</a:t>
            </a:r>
          </a:p>
          <a:p>
            <a:pPr algn="l"/>
            <a:r>
              <a:rPr lang="pt-BR" b="0" i="0" dirty="0">
                <a:solidFill>
                  <a:srgbClr val="374151"/>
                </a:solidFill>
                <a:effectLst/>
                <a:latin typeface="Söhne"/>
              </a:rPr>
              <a:t>Existem diferentes abordagens para realizar o "model </a:t>
            </a:r>
            <a:r>
              <a:rPr lang="pt-BR" b="0" i="0" dirty="0" err="1">
                <a:solidFill>
                  <a:srgbClr val="374151"/>
                </a:solidFill>
                <a:effectLst/>
                <a:latin typeface="Söhne"/>
              </a:rPr>
              <a:t>pruning</a:t>
            </a:r>
            <a:r>
              <a:rPr lang="pt-BR" b="0" i="0" dirty="0">
                <a:solidFill>
                  <a:srgbClr val="374151"/>
                </a:solidFill>
                <a:effectLst/>
                <a:latin typeface="Söhne"/>
              </a:rPr>
              <a:t>", incluindo: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de magnitude": Nessa abordagem, os pesos com valores próximos de zero ou com menor magnitude são removidos do modelo.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baseado em importância": Os recursos ou conexões são removidos com base em suas importâncias calculadas por técnicas como "</a:t>
            </a:r>
            <a:r>
              <a:rPr lang="pt-BR" b="0" i="0" dirty="0" err="1">
                <a:solidFill>
                  <a:srgbClr val="374151"/>
                </a:solidFill>
                <a:effectLst/>
                <a:latin typeface="Söhne"/>
              </a:rPr>
              <a:t>sensitivity</a:t>
            </a:r>
            <a:r>
              <a:rPr lang="pt-BR" b="0" i="0" dirty="0">
                <a:solidFill>
                  <a:srgbClr val="374151"/>
                </a:solidFill>
                <a:effectLst/>
                <a:latin typeface="Söhne"/>
              </a:rPr>
              <a:t> </a:t>
            </a:r>
            <a:r>
              <a:rPr lang="pt-BR" b="0" i="0" dirty="0" err="1">
                <a:solidFill>
                  <a:srgbClr val="374151"/>
                </a:solidFill>
                <a:effectLst/>
                <a:latin typeface="Söhne"/>
              </a:rPr>
              <a:t>analysis</a:t>
            </a:r>
            <a:r>
              <a:rPr lang="pt-BR" b="0" i="0" dirty="0">
                <a:solidFill>
                  <a:srgbClr val="374151"/>
                </a:solidFill>
                <a:effectLst/>
                <a:latin typeface="Söhne"/>
              </a:rPr>
              <a:t>" ou "</a:t>
            </a:r>
            <a:r>
              <a:rPr lang="pt-BR" b="0" i="0" dirty="0" err="1">
                <a:solidFill>
                  <a:srgbClr val="374151"/>
                </a:solidFill>
                <a:effectLst/>
                <a:latin typeface="Söhne"/>
              </a:rPr>
              <a:t>feature</a:t>
            </a:r>
            <a:r>
              <a:rPr lang="pt-BR" b="0" i="0" dirty="0">
                <a:solidFill>
                  <a:srgbClr val="374151"/>
                </a:solidFill>
                <a:effectLst/>
                <a:latin typeface="Söhne"/>
              </a:rPr>
              <a:t> </a:t>
            </a:r>
            <a:r>
              <a:rPr lang="pt-BR" b="0" i="0" dirty="0" err="1">
                <a:solidFill>
                  <a:srgbClr val="374151"/>
                </a:solidFill>
                <a:effectLst/>
                <a:latin typeface="Söhne"/>
              </a:rPr>
              <a:t>importance</a:t>
            </a:r>
            <a:r>
              <a:rPr lang="pt-BR" b="0" i="0" dirty="0">
                <a:solidFill>
                  <a:srgbClr val="374151"/>
                </a:solidFill>
                <a:effectLst/>
                <a:latin typeface="Söhne"/>
              </a:rPr>
              <a:t>".</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estruturado": Em vez de remover pesos individuais, estruturas inteiras do modelo, como neurônios ou camadas, são removidas para obter uma redução mais significativa na complexidade.</a:t>
            </a:r>
          </a:p>
          <a:p>
            <a:pPr algn="l"/>
            <a:r>
              <a:rPr lang="pt-BR" b="0" i="0" dirty="0">
                <a:solidFill>
                  <a:srgbClr val="374151"/>
                </a:solidFill>
                <a:effectLst/>
                <a:latin typeface="Söhne"/>
              </a:rPr>
              <a:t>O "model </a:t>
            </a:r>
            <a:r>
              <a:rPr lang="pt-BR" b="0" i="0" dirty="0" err="1">
                <a:solidFill>
                  <a:srgbClr val="374151"/>
                </a:solidFill>
                <a:effectLst/>
                <a:latin typeface="Söhne"/>
              </a:rPr>
              <a:t>pruning</a:t>
            </a:r>
            <a:r>
              <a:rPr lang="pt-BR" b="0" i="0" dirty="0">
                <a:solidFill>
                  <a:srgbClr val="374151"/>
                </a:solidFill>
                <a:effectLst/>
                <a:latin typeface="Söhne"/>
              </a:rPr>
              <a:t>" pode ser aplicado após o treinamento inicial do modelo ou durante o treinamento, como uma técnica de regularização. Ao remover parâmetros redundantes ou menos importantes, o modelo resultante é mais leve, requer menos memória e recursos computacionais, tornando-o adequado para implantação em dispositivos com recursos limitados ou ambientes de produção onde a eficiência é uma preocupação. Além disso, o "model </a:t>
            </a:r>
            <a:r>
              <a:rPr lang="pt-BR" b="0" i="0" dirty="0" err="1">
                <a:solidFill>
                  <a:srgbClr val="374151"/>
                </a:solidFill>
                <a:effectLst/>
                <a:latin typeface="Söhne"/>
              </a:rPr>
              <a:t>pruning</a:t>
            </a:r>
            <a:r>
              <a:rPr lang="pt-BR" b="0" i="0" dirty="0">
                <a:solidFill>
                  <a:srgbClr val="374151"/>
                </a:solidFill>
                <a:effectLst/>
                <a:latin typeface="Söhne"/>
              </a:rPr>
              <a:t>" também pode ajudar a mitigar o problema de </a:t>
            </a:r>
            <a:r>
              <a:rPr lang="pt-BR" b="0" i="0" dirty="0" err="1">
                <a:solidFill>
                  <a:srgbClr val="374151"/>
                </a:solidFill>
                <a:effectLst/>
                <a:latin typeface="Söhne"/>
              </a:rPr>
              <a:t>overfitting</a:t>
            </a:r>
            <a:r>
              <a:rPr lang="pt-BR" b="0" i="0" dirty="0">
                <a:solidFill>
                  <a:srgbClr val="374151"/>
                </a:solidFill>
                <a:effectLst/>
                <a:latin typeface="Söhne"/>
              </a:rPr>
              <a:t>, melhorando a generalização do modelo para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4266092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Apesar das semelhanças conceituais e da inspiração biológica, é importante enfatizar que as redes neurais artificiais ainda são simplificações dos complexos processos que ocorrem no cérebro humano.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731891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A quantização em </a:t>
            </a:r>
            <a:r>
              <a:rPr lang="pt-BR" b="0" i="0" dirty="0" err="1">
                <a:solidFill>
                  <a:srgbClr val="000000"/>
                </a:solidFill>
                <a:effectLst/>
                <a:latin typeface="Söhne"/>
              </a:rPr>
              <a:t>machine</a:t>
            </a:r>
            <a:r>
              <a:rPr lang="pt-BR" b="0" i="0" dirty="0">
                <a:solidFill>
                  <a:srgbClr val="000000"/>
                </a:solidFill>
                <a:effectLst/>
                <a:latin typeface="Söhne"/>
              </a:rPr>
              <a:t> </a:t>
            </a:r>
            <a:r>
              <a:rPr lang="pt-BR" b="0" i="0" dirty="0" err="1">
                <a:solidFill>
                  <a:srgbClr val="000000"/>
                </a:solidFill>
                <a:effectLst/>
                <a:latin typeface="Söhne"/>
              </a:rPr>
              <a:t>learning</a:t>
            </a:r>
            <a:r>
              <a:rPr lang="pt-BR" b="0" i="0" dirty="0">
                <a:solidFill>
                  <a:srgbClr val="000000"/>
                </a:solidFill>
                <a:effectLst/>
                <a:latin typeface="Söhne"/>
              </a:rPr>
              <a:t> refere-se ao processo de reduzir a precisão dos números usados para representar parâmetros e ativações em um modelo de aprendizado de máquina. Isso é feito para reduzir o consumo de recursos computacionais, como memória e energia, ao implantar o modelo em dispositivos com recursos limitados, como dispositivos móveis, sistemas embarcados ou hardware especializado.</a:t>
            </a:r>
          </a:p>
          <a:p>
            <a:pPr algn="l"/>
            <a:r>
              <a:rPr lang="pt-BR" b="0" i="0" dirty="0">
                <a:solidFill>
                  <a:srgbClr val="000000"/>
                </a:solidFill>
                <a:effectLst/>
                <a:latin typeface="Söhne"/>
              </a:rPr>
              <a:t>Normalmente, os modelos de aprendizado de máquina usam representações de ponto flutuante de 32 bits para armazenar parâmetros e ativações. No entanto, a quantização envolve converter esses números de ponto flutuante em números com menos bits, como inteiros de 8 bits, 16 bits ou até mesmo binários. Isso permite que os modelos sejam executados de forma mais eficiente em hardware com suporte para operações de baixa precisão.</a:t>
            </a:r>
          </a:p>
          <a:p>
            <a:pPr algn="l"/>
            <a:r>
              <a:rPr lang="pt-BR" b="0" i="0" dirty="0">
                <a:solidFill>
                  <a:srgbClr val="000000"/>
                </a:solidFill>
                <a:effectLst/>
                <a:latin typeface="Söhne"/>
              </a:rPr>
              <a:t>A quantização pode ser feita de diferentes maneiras, como:</a:t>
            </a:r>
          </a:p>
          <a:p>
            <a:pPr algn="l">
              <a:buFont typeface="+mj-lt"/>
              <a:buAutoNum type="arabicPeriod"/>
            </a:pPr>
            <a:r>
              <a:rPr lang="pt-BR" b="0" i="0" dirty="0">
                <a:solidFill>
                  <a:srgbClr val="000000"/>
                </a:solidFill>
                <a:effectLst/>
                <a:latin typeface="Söhne"/>
              </a:rPr>
              <a:t>Quantização pós-treinamento: Nesta abordagem, um modelo já treinado é quantizado após o treinamento, convertendo os parâmetros de ponto flutuante para números de baixa precisão.</a:t>
            </a:r>
          </a:p>
          <a:p>
            <a:pPr algn="l">
              <a:buFont typeface="+mj-lt"/>
              <a:buAutoNum type="arabicPeriod"/>
            </a:pPr>
            <a:r>
              <a:rPr lang="pt-BR" b="0" i="0" dirty="0">
                <a:solidFill>
                  <a:srgbClr val="000000"/>
                </a:solidFill>
                <a:effectLst/>
                <a:latin typeface="Söhne"/>
              </a:rPr>
              <a:t>Quantização durante o treinamento: Algumas técnicas de treinamento permitem quantizar os parâmetros e ativações durante o processo de treinamento, ajustando-os para trabalhar com baixa precisão desde o início.</a:t>
            </a:r>
          </a:p>
          <a:p>
            <a:pPr algn="l">
              <a:buFont typeface="+mj-lt"/>
              <a:buAutoNum type="arabicPeriod"/>
            </a:pPr>
            <a:r>
              <a:rPr lang="pt-BR" b="0" i="0" dirty="0">
                <a:solidFill>
                  <a:srgbClr val="000000"/>
                </a:solidFill>
                <a:effectLst/>
                <a:latin typeface="Söhne"/>
              </a:rPr>
              <a:t>Quantização por camada: Pode-se quantizar algumas camadas mais críticas com menor precisão, enquanto mantém outras com maior precisão.</a:t>
            </a:r>
          </a:p>
          <a:p>
            <a:pPr algn="l"/>
            <a:r>
              <a:rPr lang="pt-BR" b="0" i="0" dirty="0">
                <a:solidFill>
                  <a:srgbClr val="000000"/>
                </a:solidFill>
                <a:effectLst/>
                <a:latin typeface="Söhne"/>
              </a:rPr>
              <a:t>Embora a quantização possa levar a uma redução do desempenho do modelo, em muitos casos, ela não compromete significativamente a acurácia. Essa redução na precisão pode ser tolerável, especialmente quando é necessário implantar o modelo em dispositivos com recursos limitados. No entanto, a quantização é uma técnica de otimização que deve ser aplicada com cuidado e considerando as necessidades específicas do cenário de implantação.</a:t>
            </a:r>
          </a:p>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79461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188519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1478207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3020231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20166997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4570733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15087947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i="0" dirty="0">
                <a:solidFill>
                  <a:srgbClr val="202124"/>
                </a:solidFill>
                <a:effectLst/>
              </a:rPr>
              <a:t>use o </a:t>
            </a:r>
            <a:r>
              <a:rPr lang="pt-BR" i="0" dirty="0" err="1">
                <a:solidFill>
                  <a:srgbClr val="202124"/>
                </a:solidFill>
                <a:effectLst/>
                <a:hlinkClick r:id="rId3"/>
              </a:rPr>
              <a:t>TensorFlow</a:t>
            </a:r>
            <a:r>
              <a:rPr lang="pt-BR" i="0" dirty="0">
                <a:solidFill>
                  <a:srgbClr val="202124"/>
                </a:solidFill>
                <a:effectLst/>
                <a:hlinkClick r:id="rId3"/>
              </a:rPr>
              <a:t> Lite Converter</a:t>
            </a:r>
            <a:r>
              <a:rPr lang="pt-BR" i="0" dirty="0">
                <a:solidFill>
                  <a:srgbClr val="202124"/>
                </a:solidFill>
                <a:effectLst/>
              </a:rPr>
              <a:t> para converter modelos. Durante a conversão, você pode aplicar </a:t>
            </a:r>
            <a:r>
              <a:rPr lang="pt-BR" i="0" dirty="0">
                <a:solidFill>
                  <a:srgbClr val="202124"/>
                </a:solidFill>
                <a:effectLst/>
                <a:hlinkClick r:id="rId4"/>
              </a:rPr>
              <a:t>otimizações</a:t>
            </a:r>
            <a:r>
              <a:rPr lang="pt-BR" i="0" dirty="0">
                <a:solidFill>
                  <a:srgbClr val="202124"/>
                </a:solidFill>
                <a:effectLst/>
              </a:rPr>
              <a:t> como a </a:t>
            </a:r>
            <a:r>
              <a:rPr lang="pt-BR" i="0" dirty="0">
                <a:solidFill>
                  <a:srgbClr val="202124"/>
                </a:solidFill>
                <a:effectLst/>
                <a:hlinkClick r:id="rId5"/>
              </a:rPr>
              <a:t>quantização</a:t>
            </a:r>
            <a:r>
              <a:rPr lang="pt-BR" i="0" dirty="0">
                <a:solidFill>
                  <a:srgbClr val="202124"/>
                </a:solidFill>
                <a:effectLst/>
              </a:rPr>
              <a:t> para diminuir o tamanho e a latência do modelo com pouca ou nenhuma perda na acurácia. </a:t>
            </a:r>
            <a:r>
              <a:rPr lang="pt-BR" i="1" dirty="0">
                <a:solidFill>
                  <a:srgbClr val="202124"/>
                </a:solidFill>
                <a:effectLst/>
              </a:rPr>
              <a:t>Por padrão, nenhum dos modelos contém metadados.</a:t>
            </a:r>
            <a:endParaRPr lang="pt-BR" i="0" dirty="0">
              <a:solidFill>
                <a:srgbClr val="202124"/>
              </a:solidFill>
              <a:effectLst/>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295750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https://www.tensorflow.org/lite/microcontrollers/build_convert#convert_to_a_c_array</a:t>
            </a:r>
          </a:p>
          <a:p>
            <a:endParaRPr lang="pt-BR" dirty="0"/>
          </a:p>
          <a:p>
            <a:r>
              <a:rPr lang="pt-BR" b="0" i="0" dirty="0">
                <a:solidFill>
                  <a:srgbClr val="374151"/>
                </a:solidFill>
                <a:effectLst/>
                <a:latin typeface="Söhne"/>
              </a:rPr>
              <a:t>C++17 é a designação para a versão mais recente do padrão C++ (ISO/IEC 14882:2017), que foi lançada em dezembro de 2017. Trata-se de uma atualização significativa da linguagem de programação C++, trazendo diversas melhorias, recursos e novas funcionalidades em relação às versões anteriores.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1326294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53</a:t>
            </a:fld>
            <a:endParaRPr lang="pt-BR"/>
          </a:p>
        </p:txBody>
      </p:sp>
    </p:spTree>
    <p:extLst>
      <p:ext uri="{BB962C8B-B14F-4D97-AF65-F5344CB8AC3E}">
        <p14:creationId xmlns:p14="http://schemas.microsoft.com/office/powerpoint/2010/main" val="3329809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243563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Neural </a:t>
            </a:r>
            <a:r>
              <a:rPr lang="pt-BR" b="0" i="0" dirty="0" err="1">
                <a:solidFill>
                  <a:srgbClr val="374151"/>
                </a:solidFill>
                <a:effectLst/>
                <a:latin typeface="Söhne"/>
              </a:rPr>
              <a:t>Processing</a:t>
            </a:r>
            <a:r>
              <a:rPr lang="pt-BR" b="0" i="0" dirty="0">
                <a:solidFill>
                  <a:srgbClr val="374151"/>
                </a:solidFill>
                <a:effectLst/>
                <a:latin typeface="Söhne"/>
              </a:rPr>
              <a:t> Unit (NPU) é um tipo de processador projetado especificamente para executar operações relacionadas ao aprendizado de máquina e redes neurais profundas. Esses processadores são projetados para acelerar a execução de tarefas relacionadas ao processamento de dados em redes neurais, permitindo que elas sejam executadas de forma mais rápida e eficiente.</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otimizadas para executar operações matemáticas intensivas, como multiplicação de matrizes e operações de convolução, que são fundamentais em redes neurais profundas. Elas são projetadas com unidades de processamento paralelo que permitem realizar essas operações de forma simultânea e altamente eficiente.</a:t>
            </a:r>
          </a:p>
          <a:p>
            <a:pPr algn="l"/>
            <a:r>
              <a:rPr lang="pt-BR" b="0" i="0" dirty="0">
                <a:solidFill>
                  <a:srgbClr val="374151"/>
                </a:solidFill>
                <a:effectLst/>
                <a:latin typeface="Söhne"/>
              </a:rPr>
              <a:t>A principal vantagem de usar uma NPU é a aceleração significativa do tempo de execução de modelos de aprendizado de máquina e redes neurais profundas. Em muitos casos, as </a:t>
            </a:r>
            <a:r>
              <a:rPr lang="pt-BR" b="0" i="0" dirty="0" err="1">
                <a:solidFill>
                  <a:srgbClr val="374151"/>
                </a:solidFill>
                <a:effectLst/>
                <a:latin typeface="Söhne"/>
              </a:rPr>
              <a:t>NPUs</a:t>
            </a:r>
            <a:r>
              <a:rPr lang="pt-BR" b="0" i="0" dirty="0">
                <a:solidFill>
                  <a:srgbClr val="374151"/>
                </a:solidFill>
                <a:effectLst/>
                <a:latin typeface="Söhne"/>
              </a:rPr>
              <a:t> podem oferecer uma execução muito mais rápida do que os processadores gerais (como CPUs e </a:t>
            </a:r>
            <a:r>
              <a:rPr lang="pt-BR" b="0" i="0" dirty="0" err="1">
                <a:solidFill>
                  <a:srgbClr val="374151"/>
                </a:solidFill>
                <a:effectLst/>
                <a:latin typeface="Söhne"/>
              </a:rPr>
              <a:t>GPUs</a:t>
            </a:r>
            <a:r>
              <a:rPr lang="pt-BR" b="0" i="0" dirty="0">
                <a:solidFill>
                  <a:srgbClr val="374151"/>
                </a:solidFill>
                <a:effectLst/>
                <a:latin typeface="Söhne"/>
              </a:rPr>
              <a:t>) para tarefas de aprendizado de máquina específicas.</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amplamente utilizadas em dispositivos móveis, sistemas embarcados e outras aplicações de </a:t>
            </a:r>
            <a:r>
              <a:rPr lang="pt-BR" b="0" i="0" dirty="0" err="1">
                <a:solidFill>
                  <a:srgbClr val="374151"/>
                </a:solidFill>
                <a:effectLst/>
                <a:latin typeface="Söhne"/>
              </a:rPr>
              <a:t>edge</a:t>
            </a:r>
            <a:r>
              <a:rPr lang="pt-BR" b="0" i="0" dirty="0">
                <a:solidFill>
                  <a:srgbClr val="374151"/>
                </a:solidFill>
                <a:effectLst/>
                <a:latin typeface="Söhne"/>
              </a:rPr>
              <a:t> </a:t>
            </a:r>
            <a:r>
              <a:rPr lang="pt-BR" b="0" i="0" dirty="0" err="1">
                <a:solidFill>
                  <a:srgbClr val="374151"/>
                </a:solidFill>
                <a:effectLst/>
                <a:latin typeface="Söhne"/>
              </a:rPr>
              <a:t>computing</a:t>
            </a:r>
            <a:r>
              <a:rPr lang="pt-BR" b="0" i="0" dirty="0">
                <a:solidFill>
                  <a:srgbClr val="374151"/>
                </a:solidFill>
                <a:effectLst/>
                <a:latin typeface="Söhne"/>
              </a:rPr>
              <a:t>, onde a eficiência e a velocidade de processamento são cruciais para lidar com aplicações de inteligência artificial em tempo real. Além disso, muitos chips especializados para aprendizado de máquina, como os usados em dispositivos </a:t>
            </a:r>
            <a:r>
              <a:rPr lang="pt-BR" b="0" i="0" dirty="0" err="1">
                <a:solidFill>
                  <a:srgbClr val="374151"/>
                </a:solidFill>
                <a:effectLst/>
                <a:latin typeface="Söhne"/>
              </a:rPr>
              <a:t>IoT</a:t>
            </a:r>
            <a:r>
              <a:rPr lang="pt-BR" b="0" i="0" dirty="0">
                <a:solidFill>
                  <a:srgbClr val="374151"/>
                </a:solidFill>
                <a:effectLst/>
                <a:latin typeface="Söhne"/>
              </a:rPr>
              <a:t> e smartphones, incorporam unidades de processamento neural dedicadas para melhorar o desempenho e a eficiência energética.</a:t>
            </a:r>
          </a:p>
          <a:p>
            <a:endParaRPr lang="en-US" b="0" i="0" dirty="0">
              <a:solidFill>
                <a:srgbClr val="3C484E"/>
              </a:solidFill>
              <a:effectLst/>
              <a:latin typeface="Arial" panose="020B0604020202020204" pitchFamily="34" charset="0"/>
            </a:endParaRPr>
          </a:p>
          <a:p>
            <a:r>
              <a:rPr lang="pt-BR" b="0" i="0" dirty="0">
                <a:solidFill>
                  <a:srgbClr val="374151"/>
                </a:solidFill>
                <a:effectLst/>
                <a:latin typeface="Söhne"/>
              </a:rPr>
              <a:t>Em resumo, enquanto os </a:t>
            </a:r>
            <a:r>
              <a:rPr lang="pt-BR" b="0" i="0" dirty="0" err="1">
                <a:solidFill>
                  <a:srgbClr val="374151"/>
                </a:solidFill>
                <a:effectLst/>
                <a:latin typeface="Söhne"/>
              </a:rPr>
              <a:t>SoCs</a:t>
            </a:r>
            <a:r>
              <a:rPr lang="pt-BR" b="0" i="0" dirty="0">
                <a:solidFill>
                  <a:srgbClr val="374151"/>
                </a:solidFill>
                <a:effectLst/>
                <a:latin typeface="Söhne"/>
              </a:rPr>
              <a:t> são usados em dispositivos eletrônicos mais complexos e poderosos, como smartphones e tablets, os microcontroladores são projetados para sistemas embarcados específicos, que requerem funções específicas, eficiência de energia e menor complexidade.</a:t>
            </a:r>
            <a:endParaRPr lang="pt-BR" dirty="0"/>
          </a:p>
          <a:p>
            <a:endParaRPr lang="pt-BR" dirty="0"/>
          </a:p>
          <a:p>
            <a:r>
              <a:rPr lang="pt-BR" dirty="0"/>
              <a:t>Referências</a:t>
            </a:r>
          </a:p>
          <a:p>
            <a:endParaRPr lang="pt-BR" dirty="0"/>
          </a:p>
          <a:p>
            <a:r>
              <a:rPr lang="pt-BR" dirty="0"/>
              <a:t>[1] https://www.embedded.com/squeezing-ai-models-into-microcontrollers/</a:t>
            </a:r>
          </a:p>
          <a:p>
            <a:endParaRPr lang="pt-BR" dirty="0"/>
          </a:p>
          <a:p>
            <a:r>
              <a:rPr lang="pt-BR" dirty="0"/>
              <a:t>[2] https://community.arm.com/arm-community-blogs/b/ai-and-ml-blog/posts/arm-machine-learning-embedded-evaluation-kit</a:t>
            </a:r>
          </a:p>
          <a:p>
            <a:endParaRPr lang="pt-BR" dirty="0"/>
          </a:p>
          <a:p>
            <a:r>
              <a:rPr lang="pt-BR" dirty="0"/>
              <a:t>[3] https://community.arm.com/arm-community-blogs/b/architectures-and-processors-blog/posts/cortex-m55-and-ethos-u55-processors-extending-the-performance-of-arm-ml-portfolio-for-endpoint-devices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54</a:t>
            </a:fld>
            <a:endParaRPr lang="pt-BR"/>
          </a:p>
        </p:txBody>
      </p:sp>
    </p:spTree>
    <p:extLst>
      <p:ext uri="{BB962C8B-B14F-4D97-AF65-F5344CB8AC3E}">
        <p14:creationId xmlns:p14="http://schemas.microsoft.com/office/powerpoint/2010/main" val="37481510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Neural </a:t>
            </a:r>
            <a:r>
              <a:rPr lang="pt-BR" b="0" i="0" dirty="0" err="1">
                <a:solidFill>
                  <a:srgbClr val="374151"/>
                </a:solidFill>
                <a:effectLst/>
                <a:latin typeface="Söhne"/>
              </a:rPr>
              <a:t>Processing</a:t>
            </a:r>
            <a:r>
              <a:rPr lang="pt-BR" b="0" i="0" dirty="0">
                <a:solidFill>
                  <a:srgbClr val="374151"/>
                </a:solidFill>
                <a:effectLst/>
                <a:latin typeface="Söhne"/>
              </a:rPr>
              <a:t> Unit (NPU) é um tipo de processador projetado especificamente para executar operações relacionadas ao aprendizado de máquina e redes neurais profundas. Esses processadores são projetados para acelerar a execução de tarefas relacionadas ao processamento de dados em redes neurais, permitindo que elas sejam executadas de forma mais rápida e eficiente.</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otimizadas para executar operações matemáticas intensivas, como multiplicação de matrizes e operações de convolução, que são fundamentais em redes neurais profundas. Elas são projetadas com unidades de processamento paralelo que permitem realizar essas operações de forma simultânea e altamente eficiente.</a:t>
            </a:r>
          </a:p>
          <a:p>
            <a:pPr algn="l"/>
            <a:r>
              <a:rPr lang="pt-BR" b="0" i="0" dirty="0">
                <a:solidFill>
                  <a:srgbClr val="374151"/>
                </a:solidFill>
                <a:effectLst/>
                <a:latin typeface="Söhne"/>
              </a:rPr>
              <a:t>A principal vantagem de usar uma NPU é a aceleração significativa do tempo de execução de modelos de aprendizado de máquina e redes neurais profundas. Em muitos casos, as </a:t>
            </a:r>
            <a:r>
              <a:rPr lang="pt-BR" b="0" i="0" dirty="0" err="1">
                <a:solidFill>
                  <a:srgbClr val="374151"/>
                </a:solidFill>
                <a:effectLst/>
                <a:latin typeface="Söhne"/>
              </a:rPr>
              <a:t>NPUs</a:t>
            </a:r>
            <a:r>
              <a:rPr lang="pt-BR" b="0" i="0" dirty="0">
                <a:solidFill>
                  <a:srgbClr val="374151"/>
                </a:solidFill>
                <a:effectLst/>
                <a:latin typeface="Söhne"/>
              </a:rPr>
              <a:t> podem oferecer uma execução muito mais rápida do que os processadores gerais (como CPUs e </a:t>
            </a:r>
            <a:r>
              <a:rPr lang="pt-BR" b="0" i="0" dirty="0" err="1">
                <a:solidFill>
                  <a:srgbClr val="374151"/>
                </a:solidFill>
                <a:effectLst/>
                <a:latin typeface="Söhne"/>
              </a:rPr>
              <a:t>GPUs</a:t>
            </a:r>
            <a:r>
              <a:rPr lang="pt-BR" b="0" i="0" dirty="0">
                <a:solidFill>
                  <a:srgbClr val="374151"/>
                </a:solidFill>
                <a:effectLst/>
                <a:latin typeface="Söhne"/>
              </a:rPr>
              <a:t>) para tarefas de aprendizado de máquina específicas.</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amplamente utilizadas em dispositivos móveis, sistemas embarcados e outras aplicações de </a:t>
            </a:r>
            <a:r>
              <a:rPr lang="pt-BR" b="0" i="0" dirty="0" err="1">
                <a:solidFill>
                  <a:srgbClr val="374151"/>
                </a:solidFill>
                <a:effectLst/>
                <a:latin typeface="Söhne"/>
              </a:rPr>
              <a:t>edge</a:t>
            </a:r>
            <a:r>
              <a:rPr lang="pt-BR" b="0" i="0" dirty="0">
                <a:solidFill>
                  <a:srgbClr val="374151"/>
                </a:solidFill>
                <a:effectLst/>
                <a:latin typeface="Söhne"/>
              </a:rPr>
              <a:t> </a:t>
            </a:r>
            <a:r>
              <a:rPr lang="pt-BR" b="0" i="0" dirty="0" err="1">
                <a:solidFill>
                  <a:srgbClr val="374151"/>
                </a:solidFill>
                <a:effectLst/>
                <a:latin typeface="Söhne"/>
              </a:rPr>
              <a:t>computing</a:t>
            </a:r>
            <a:r>
              <a:rPr lang="pt-BR" b="0" i="0" dirty="0">
                <a:solidFill>
                  <a:srgbClr val="374151"/>
                </a:solidFill>
                <a:effectLst/>
                <a:latin typeface="Söhne"/>
              </a:rPr>
              <a:t>, onde a eficiência e a velocidade de processamento são cruciais para lidar com aplicações de inteligência artificial em tempo real. Além disso, muitos chips especializados para aprendizado de máquina, como os usados em dispositivos </a:t>
            </a:r>
            <a:r>
              <a:rPr lang="pt-BR" b="0" i="0" dirty="0" err="1">
                <a:solidFill>
                  <a:srgbClr val="374151"/>
                </a:solidFill>
                <a:effectLst/>
                <a:latin typeface="Söhne"/>
              </a:rPr>
              <a:t>IoT</a:t>
            </a:r>
            <a:r>
              <a:rPr lang="pt-BR" b="0" i="0" dirty="0">
                <a:solidFill>
                  <a:srgbClr val="374151"/>
                </a:solidFill>
                <a:effectLst/>
                <a:latin typeface="Söhne"/>
              </a:rPr>
              <a:t> e smartphones, incorporam unidades de processamento neural dedicadas para melhorar o desempenho e a eficiência energética.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55</a:t>
            </a:fld>
            <a:endParaRPr lang="pt-BR"/>
          </a:p>
        </p:txBody>
      </p:sp>
    </p:spTree>
    <p:extLst>
      <p:ext uri="{BB962C8B-B14F-4D97-AF65-F5344CB8AC3E}">
        <p14:creationId xmlns:p14="http://schemas.microsoft.com/office/powerpoint/2010/main" val="2854296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60</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263346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rPr>
              <a:t>Esses pesos são ajustados durante o processo de treinamento da rede para otimizar o desempenho do modelo.</a:t>
            </a:r>
            <a:endParaRPr lang="pt-BR" b="1" i="0" dirty="0">
              <a:effectLst/>
              <a:latin typeface="Söhne"/>
            </a:endParaRPr>
          </a:p>
          <a:p>
            <a:endParaRPr lang="pt-BR" b="1" i="0" dirty="0">
              <a:effectLst/>
              <a:latin typeface="Söhne"/>
            </a:endParaRPr>
          </a:p>
          <a:p>
            <a:r>
              <a:rPr lang="pt-BR" b="1" i="0" dirty="0">
                <a:effectLst/>
                <a:latin typeface="Söhne"/>
              </a:rPr>
              <a:t>Aprendizado:</a:t>
            </a:r>
            <a:r>
              <a:rPr lang="pt-BR" b="0" i="0" dirty="0">
                <a:solidFill>
                  <a:srgbClr val="374151"/>
                </a:solidFill>
                <a:effectLst/>
                <a:latin typeface="Söhne"/>
              </a:rPr>
              <a:t> As redes neurais artificiais podem aprender com exemplos e ajustar seus pesos sinápticos para melhorar seu desempenho em uma tarefa específica. Essa capacidade de aprendizado é inspirada na plasticidade sináptica observada no cérebro humano, onde as conexões entre neurônios podem se fortalecer ou enfraquecer com base na experiência.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07581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arquitetura e a topologia de uma rede neural referem-se a aspectos diferentes da sua configuração e estrutura. Aqui está a diferença entre esses dois conceitos:</a:t>
            </a:r>
          </a:p>
          <a:p>
            <a:pPr algn="l">
              <a:buFont typeface="+mj-lt"/>
              <a:buAutoNum type="arabicPeriod"/>
            </a:pPr>
            <a:r>
              <a:rPr lang="pt-BR" b="1" i="0" dirty="0">
                <a:solidFill>
                  <a:srgbClr val="374151"/>
                </a:solidFill>
                <a:effectLst/>
                <a:latin typeface="Söhne"/>
              </a:rPr>
              <a:t>Arquitetura da Rede Neural</a:t>
            </a:r>
            <a:r>
              <a:rPr lang="pt-BR" b="0" i="0" dirty="0">
                <a:solidFill>
                  <a:srgbClr val="374151"/>
                </a:solidFill>
                <a:effectLst/>
                <a:latin typeface="Söhne"/>
              </a:rPr>
              <a:t>: A arquitetura de uma rede neural refere-se à estrutura geral e organização dos componentes da rede. Isso inclui o número de camadas na rede, o número de neurônios em cada camada e a maneira como as camadas estão interconectadas. A arquitetura determina a complexidade e a capacidade de modelagem da rede, bem como o tipo de tarefa que a rede é capaz de executar. Por exemplo, uma arquitetura pode ser composta de várias camadas de neurônios interligadas, como uma rede neural profunda (</a:t>
            </a:r>
            <a:r>
              <a:rPr lang="pt-BR" b="0" i="0" dirty="0" err="1">
                <a:solidFill>
                  <a:srgbClr val="374151"/>
                </a:solidFill>
                <a:effectLst/>
                <a:latin typeface="Söhne"/>
              </a:rPr>
              <a:t>deep</a:t>
            </a:r>
            <a:r>
              <a:rPr lang="pt-BR" b="0" i="0" dirty="0">
                <a:solidFill>
                  <a:srgbClr val="374151"/>
                </a:solidFill>
                <a:effectLst/>
                <a:latin typeface="Söhne"/>
              </a:rPr>
              <a:t> neural network), ou pode ter conexões mais simples em uma arquitetura mais rasa.</a:t>
            </a:r>
          </a:p>
          <a:p>
            <a:pPr algn="l">
              <a:buFont typeface="+mj-lt"/>
              <a:buAutoNum type="arabicPeriod"/>
            </a:pPr>
            <a:r>
              <a:rPr lang="pt-BR" b="1" i="0" dirty="0">
                <a:solidFill>
                  <a:srgbClr val="374151"/>
                </a:solidFill>
                <a:effectLst/>
                <a:latin typeface="Söhne"/>
              </a:rPr>
              <a:t>Topologia da Rede Neural</a:t>
            </a:r>
            <a:r>
              <a:rPr lang="pt-BR" b="0" i="0" dirty="0">
                <a:solidFill>
                  <a:srgbClr val="374151"/>
                </a:solidFill>
                <a:effectLst/>
                <a:latin typeface="Söhne"/>
              </a:rPr>
              <a:t>: A topologia de uma rede neural refere-se ao padrão específico de conexões entre os neurônios em uma rede. Isso inclui quais neurônios estão conectados a quais neurônios em camadas adjacentes. A topologia determina como as informações fluem dentro da rede e quais características ou padrões a rede é capaz de capturar. Por exemplo, uma topologia de conexões densamente interligadas entre neurônios em uma camada e a próxima é comum em redes totalmente conectadas, enquanto uma topologia de conexões locais (cada neurônio se conecta apenas a um subconjunto dos neurônios na camada seguinte) é comum em redes </a:t>
            </a:r>
            <a:r>
              <a:rPr lang="pt-BR" b="0" i="0" dirty="0" err="1">
                <a:solidFill>
                  <a:srgbClr val="374151"/>
                </a:solidFill>
                <a:effectLst/>
                <a:latin typeface="Söhne"/>
              </a:rPr>
              <a:t>convolucionais</a:t>
            </a:r>
            <a:r>
              <a:rPr lang="pt-BR" b="0" i="0" dirty="0">
                <a:solidFill>
                  <a:srgbClr val="374151"/>
                </a:solidFill>
                <a:effectLst/>
                <a:latin typeface="Söhne"/>
              </a:rPr>
              <a:t>.</a:t>
            </a:r>
          </a:p>
          <a:p>
            <a:pPr algn="l"/>
            <a:r>
              <a:rPr lang="pt-BR" b="0" i="0" dirty="0">
                <a:solidFill>
                  <a:srgbClr val="374151"/>
                </a:solidFill>
                <a:effectLst/>
                <a:latin typeface="Söhne"/>
              </a:rPr>
              <a:t>Em resumo, a arquitetura da rede neural se refere à estrutura geral e ao número de camadas e neurônios, enquanto a topologia se refere às conexões específicas entre esses neurônios. Ambos os aspectos são cruciais para o design, treinamento e desempenho de uma rede neural, e escolher a arquitetura e topologia adequadas depende da natureza da tarefa e dos dados que você está lidando.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298118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951122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Redes neurais recorrentes (</a:t>
            </a:r>
            <a:r>
              <a:rPr lang="pt-BR" b="0" i="0" dirty="0" err="1">
                <a:solidFill>
                  <a:srgbClr val="374151"/>
                </a:solidFill>
                <a:effectLst/>
                <a:latin typeface="Söhne"/>
              </a:rPr>
              <a:t>RNNs</a:t>
            </a:r>
            <a:r>
              <a:rPr lang="pt-BR" b="0" i="0" dirty="0">
                <a:solidFill>
                  <a:srgbClr val="374151"/>
                </a:solidFill>
                <a:effectLst/>
                <a:latin typeface="Söhne"/>
              </a:rPr>
              <a:t>) são um tipo de arquitetura de redes neurais projetadas para lidar com dados sequenciais ou temporais. Ao contrário das redes neurais tradicionais, onde a informação flui apenas em uma direção (da entrada para a saída), as </a:t>
            </a:r>
            <a:r>
              <a:rPr lang="pt-BR" b="0" i="0" dirty="0" err="1">
                <a:solidFill>
                  <a:srgbClr val="374151"/>
                </a:solidFill>
                <a:effectLst/>
                <a:latin typeface="Söhne"/>
              </a:rPr>
              <a:t>RNNs</a:t>
            </a:r>
            <a:r>
              <a:rPr lang="pt-BR" b="0" i="0" dirty="0">
                <a:solidFill>
                  <a:srgbClr val="374151"/>
                </a:solidFill>
                <a:effectLst/>
                <a:latin typeface="Söhne"/>
              </a:rPr>
              <a:t> possuem conexões recursivas que permitem que a informação seja transmitida ao longo do tempo, permitindo que o modelo mantenha um estado interno ou memória das informações anteriores.</a:t>
            </a:r>
          </a:p>
          <a:p>
            <a:pPr algn="l"/>
            <a:endParaRPr lang="pt-BR" b="0" i="0" dirty="0">
              <a:solidFill>
                <a:srgbClr val="374151"/>
              </a:solidFill>
              <a:effectLst/>
              <a:latin typeface="Söhne"/>
            </a:endParaRPr>
          </a:p>
          <a:p>
            <a:pPr algn="l"/>
            <a:r>
              <a:rPr lang="pt-BR" b="0" i="0" dirty="0">
                <a:solidFill>
                  <a:srgbClr val="374151"/>
                </a:solidFill>
                <a:effectLst/>
                <a:latin typeface="Söhne"/>
              </a:rPr>
              <a:t>Essa capacidade de lidar com sequências de dados torna as </a:t>
            </a:r>
            <a:r>
              <a:rPr lang="pt-BR" b="0" i="0" dirty="0" err="1">
                <a:solidFill>
                  <a:srgbClr val="374151"/>
                </a:solidFill>
                <a:effectLst/>
                <a:latin typeface="Söhne"/>
              </a:rPr>
              <a:t>RNNs</a:t>
            </a:r>
            <a:r>
              <a:rPr lang="pt-BR" b="0" i="0" dirty="0">
                <a:solidFill>
                  <a:srgbClr val="374151"/>
                </a:solidFill>
                <a:effectLst/>
                <a:latin typeface="Söhne"/>
              </a:rPr>
              <a:t> especialmente adequadas para tarefas como análise de texto, tradução automática, reconhecimento de fala, previsão de séries temporais e muito mais. A estrutura das </a:t>
            </a:r>
            <a:r>
              <a:rPr lang="pt-BR" b="0" i="0" dirty="0" err="1">
                <a:solidFill>
                  <a:srgbClr val="374151"/>
                </a:solidFill>
                <a:effectLst/>
                <a:latin typeface="Söhne"/>
              </a:rPr>
              <a:t>RNNs</a:t>
            </a:r>
            <a:r>
              <a:rPr lang="pt-BR" b="0" i="0" dirty="0">
                <a:solidFill>
                  <a:srgbClr val="374151"/>
                </a:solidFill>
                <a:effectLst/>
                <a:latin typeface="Söhne"/>
              </a:rPr>
              <a:t> permite que elas considerem o contexto anterior ao fazer previsões ou análises em cada passo da sequência.</a:t>
            </a:r>
          </a:p>
          <a:p>
            <a:pPr algn="l"/>
            <a:endParaRPr lang="pt-BR" b="0" i="0" dirty="0">
              <a:solidFill>
                <a:srgbClr val="374151"/>
              </a:solidFill>
              <a:effectLst/>
              <a:latin typeface="Söhne"/>
            </a:endParaRPr>
          </a:p>
          <a:p>
            <a:pPr algn="l"/>
            <a:r>
              <a:rPr lang="pt-BR" b="0" i="0" dirty="0">
                <a:solidFill>
                  <a:srgbClr val="374151"/>
                </a:solidFill>
                <a:effectLst/>
                <a:latin typeface="Söhne"/>
              </a:rPr>
              <a:t>No entanto, as </a:t>
            </a:r>
            <a:r>
              <a:rPr lang="pt-BR" b="0" i="0" dirty="0" err="1">
                <a:solidFill>
                  <a:srgbClr val="374151"/>
                </a:solidFill>
                <a:effectLst/>
                <a:latin typeface="Söhne"/>
              </a:rPr>
              <a:t>RNNs</a:t>
            </a:r>
            <a:r>
              <a:rPr lang="pt-BR" b="0" i="0" dirty="0">
                <a:solidFill>
                  <a:srgbClr val="374151"/>
                </a:solidFill>
                <a:effectLst/>
                <a:latin typeface="Söhne"/>
              </a:rPr>
              <a:t> tradicionais têm limitações, como o "problema do desaparecimento do gradiente", que dificulta a aprendizagem de dependências de longo prazo em sequências muito extensas. Como resultado, foram desenvolvidas variantes mais avançadas de </a:t>
            </a:r>
            <a:r>
              <a:rPr lang="pt-BR" b="0" i="0" dirty="0" err="1">
                <a:solidFill>
                  <a:srgbClr val="374151"/>
                </a:solidFill>
                <a:effectLst/>
                <a:latin typeface="Söhne"/>
              </a:rPr>
              <a:t>RNNs</a:t>
            </a:r>
            <a:r>
              <a:rPr lang="pt-BR" b="0" i="0" dirty="0">
                <a:solidFill>
                  <a:srgbClr val="374151"/>
                </a:solidFill>
                <a:effectLst/>
                <a:latin typeface="Söhne"/>
              </a:rPr>
              <a:t>, como </a:t>
            </a:r>
            <a:r>
              <a:rPr lang="pt-BR" b="0" i="0" dirty="0" err="1">
                <a:solidFill>
                  <a:srgbClr val="374151"/>
                </a:solidFill>
                <a:effectLst/>
                <a:latin typeface="Söhne"/>
              </a:rPr>
              <a:t>Long</a:t>
            </a:r>
            <a:r>
              <a:rPr lang="pt-BR" b="0" i="0" dirty="0">
                <a:solidFill>
                  <a:srgbClr val="374151"/>
                </a:solidFill>
                <a:effectLst/>
                <a:latin typeface="Söhne"/>
              </a:rPr>
              <a:t> Short-</a:t>
            </a:r>
            <a:r>
              <a:rPr lang="pt-BR" b="0" i="0" dirty="0" err="1">
                <a:solidFill>
                  <a:srgbClr val="374151"/>
                </a:solidFill>
                <a:effectLst/>
                <a:latin typeface="Söhne"/>
              </a:rPr>
              <a:t>Term</a:t>
            </a:r>
            <a:r>
              <a:rPr lang="pt-BR" b="0" i="0" dirty="0">
                <a:solidFill>
                  <a:srgbClr val="374151"/>
                </a:solidFill>
                <a:effectLst/>
                <a:latin typeface="Söhne"/>
              </a:rPr>
              <a:t> </a:t>
            </a:r>
            <a:r>
              <a:rPr lang="pt-BR" b="0" i="0" dirty="0" err="1">
                <a:solidFill>
                  <a:srgbClr val="374151"/>
                </a:solidFill>
                <a:effectLst/>
                <a:latin typeface="Söhne"/>
              </a:rPr>
              <a:t>Memory</a:t>
            </a:r>
            <a:r>
              <a:rPr lang="pt-BR" b="0" i="0" dirty="0">
                <a:solidFill>
                  <a:srgbClr val="374151"/>
                </a:solidFill>
                <a:effectLst/>
                <a:latin typeface="Söhne"/>
              </a:rPr>
              <a:t> (LSTM) e </a:t>
            </a:r>
            <a:r>
              <a:rPr lang="pt-BR" b="0" i="0" dirty="0" err="1">
                <a:solidFill>
                  <a:srgbClr val="374151"/>
                </a:solidFill>
                <a:effectLst/>
                <a:latin typeface="Söhne"/>
              </a:rPr>
              <a:t>Gated</a:t>
            </a:r>
            <a:r>
              <a:rPr lang="pt-BR" b="0" i="0" dirty="0">
                <a:solidFill>
                  <a:srgbClr val="374151"/>
                </a:solidFill>
                <a:effectLst/>
                <a:latin typeface="Söhne"/>
              </a:rPr>
              <a:t> </a:t>
            </a:r>
            <a:r>
              <a:rPr lang="pt-BR" b="0" i="0" dirty="0" err="1">
                <a:solidFill>
                  <a:srgbClr val="374151"/>
                </a:solidFill>
                <a:effectLst/>
                <a:latin typeface="Söhne"/>
              </a:rPr>
              <a:t>Recurrent</a:t>
            </a:r>
            <a:r>
              <a:rPr lang="pt-BR" b="0" i="0" dirty="0">
                <a:solidFill>
                  <a:srgbClr val="374151"/>
                </a:solidFill>
                <a:effectLst/>
                <a:latin typeface="Söhne"/>
              </a:rPr>
              <a:t> </a:t>
            </a:r>
            <a:r>
              <a:rPr lang="pt-BR" b="0" i="0" dirty="0" err="1">
                <a:solidFill>
                  <a:srgbClr val="374151"/>
                </a:solidFill>
                <a:effectLst/>
                <a:latin typeface="Söhne"/>
              </a:rPr>
              <a:t>Units</a:t>
            </a:r>
            <a:r>
              <a:rPr lang="pt-BR" b="0" i="0" dirty="0">
                <a:solidFill>
                  <a:srgbClr val="374151"/>
                </a:solidFill>
                <a:effectLst/>
                <a:latin typeface="Söhne"/>
              </a:rPr>
              <a:t> (GRU), que ajudam a mitigar esses problemas.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redes neurais recorrentes são arquiteturas poderosas para lidar com dados sequenciais, graças à sua capacidade de manter memória do passado ao processar informações em uma ordem sequencial.</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4202997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9.jpeg"/><Relationship Id="rId7" Type="http://schemas.openxmlformats.org/officeDocument/2006/relationships/image" Target="../media/image37.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6.png"/><Relationship Id="rId10" Type="http://schemas.openxmlformats.org/officeDocument/2006/relationships/hyperlink" Target="https://www.codeproject.com/Articles/1275031/Why-real-neurons-learn-faster-ai" TargetMode="External"/><Relationship Id="rId4" Type="http://schemas.openxmlformats.org/officeDocument/2006/relationships/image" Target="../media/image35.png"/><Relationship Id="rId9"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gif"/></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5.png"/><Relationship Id="rId7"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www.codeproject.com/Articles/1275031/Why-real-neurons-learn-faster-ai" TargetMode="External"/><Relationship Id="rId5" Type="http://schemas.openxmlformats.org/officeDocument/2006/relationships/image" Target="../media/image39.jpeg"/><Relationship Id="rId4" Type="http://schemas.openxmlformats.org/officeDocument/2006/relationships/image" Target="../media/image28.png"/><Relationship Id="rId9" Type="http://schemas.openxmlformats.org/officeDocument/2006/relationships/image" Target="../media/image54.jpe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tensorflow.org/lite/guide/model_maker?hl=pt-br" TargetMode="External"/><Relationship Id="rId2" Type="http://schemas.openxmlformats.org/officeDocument/2006/relationships/hyperlink" Target="https://www.tensorflow.org/lite/examples?hl=pt-br" TargetMode="Externa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hyperlink" Target="https://www.codeproject.com/Articles/1275031/Why-real-neurons-learn-faster-ai" TargetMode="External"/><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7.jpeg"/><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6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07tGfteD4_s&amp;ab_channel=MarceloRovai" TargetMode="External"/><Relationship Id="rId2" Type="http://schemas.openxmlformats.org/officeDocument/2006/relationships/hyperlink" Target="https://www.youtube.com/watch?v=m_Ueb88yd88&amp;ab_channel=MarceloRovai" TargetMode="External"/><Relationship Id="rId1" Type="http://schemas.openxmlformats.org/officeDocument/2006/relationships/slideLayout" Target="../slideLayouts/slideLayout2.xml"/><Relationship Id="rId4" Type="http://schemas.openxmlformats.org/officeDocument/2006/relationships/hyperlink" Target="https://github.com/Mjrovai/UNIFEI-IESTI01-TinyML-2022.1/tree/main/00_Curse_Folder/1_Fundamentals/Class_04a"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90.png"/><Relationship Id="rId3" Type="http://schemas.openxmlformats.org/officeDocument/2006/relationships/image" Target="../media/image75.png"/><Relationship Id="rId7" Type="http://schemas.openxmlformats.org/officeDocument/2006/relationships/image" Target="../media/image19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70.png"/><Relationship Id="rId5" Type="http://schemas.openxmlformats.org/officeDocument/2006/relationships/image" Target="../media/image170.png"/><Relationship Id="rId15" Type="http://schemas.openxmlformats.org/officeDocument/2006/relationships/image" Target="../media/image191.png"/><Relationship Id="rId10" Type="http://schemas.openxmlformats.org/officeDocument/2006/relationships/image" Target="../media/image26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700.png"/></Relationships>
</file>

<file path=ppt/slides/_rels/slide61.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78.png"/><Relationship Id="rId26" Type="http://schemas.openxmlformats.org/officeDocument/2006/relationships/image" Target="../media/image86.png"/><Relationship Id="rId39" Type="http://schemas.openxmlformats.org/officeDocument/2006/relationships/image" Target="../media/image99.png"/><Relationship Id="rId21" Type="http://schemas.openxmlformats.org/officeDocument/2006/relationships/image" Target="../media/image81.png"/><Relationship Id="rId34" Type="http://schemas.openxmlformats.org/officeDocument/2006/relationships/image" Target="../media/image94.png"/><Relationship Id="rId42" Type="http://schemas.openxmlformats.org/officeDocument/2006/relationships/image" Target="../media/image102.png"/><Relationship Id="rId47" Type="http://schemas.openxmlformats.org/officeDocument/2006/relationships/image" Target="../media/image107.png"/><Relationship Id="rId7" Type="http://schemas.openxmlformats.org/officeDocument/2006/relationships/image" Target="../media/image330.png"/><Relationship Id="rId2" Type="http://schemas.openxmlformats.org/officeDocument/2006/relationships/image" Target="../media/image280.png"/><Relationship Id="rId16" Type="http://schemas.openxmlformats.org/officeDocument/2006/relationships/image" Target="../media/image76.png"/><Relationship Id="rId29"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png"/><Relationship Id="rId24" Type="http://schemas.openxmlformats.org/officeDocument/2006/relationships/image" Target="../media/image84.png"/><Relationship Id="rId32" Type="http://schemas.openxmlformats.org/officeDocument/2006/relationships/image" Target="../media/image92.png"/><Relationship Id="rId37" Type="http://schemas.openxmlformats.org/officeDocument/2006/relationships/image" Target="../media/image97.png"/><Relationship Id="rId40" Type="http://schemas.openxmlformats.org/officeDocument/2006/relationships/image" Target="../media/image100.png"/><Relationship Id="rId45" Type="http://schemas.openxmlformats.org/officeDocument/2006/relationships/image" Target="../media/image105.png"/><Relationship Id="rId5" Type="http://schemas.openxmlformats.org/officeDocument/2006/relationships/image" Target="../media/image310.png"/><Relationship Id="rId15" Type="http://schemas.openxmlformats.org/officeDocument/2006/relationships/image" Target="../media/image411.png"/><Relationship Id="rId23" Type="http://schemas.openxmlformats.org/officeDocument/2006/relationships/image" Target="../media/image83.png"/><Relationship Id="rId28" Type="http://schemas.openxmlformats.org/officeDocument/2006/relationships/image" Target="../media/image88.png"/><Relationship Id="rId36" Type="http://schemas.openxmlformats.org/officeDocument/2006/relationships/image" Target="../media/image96.png"/><Relationship Id="rId10" Type="http://schemas.openxmlformats.org/officeDocument/2006/relationships/image" Target="../media/image360.png"/><Relationship Id="rId19" Type="http://schemas.openxmlformats.org/officeDocument/2006/relationships/image" Target="../media/image79.png"/><Relationship Id="rId31" Type="http://schemas.openxmlformats.org/officeDocument/2006/relationships/image" Target="../media/image91.png"/><Relationship Id="rId44" Type="http://schemas.openxmlformats.org/officeDocument/2006/relationships/image" Target="../media/image104.png"/><Relationship Id="rId4" Type="http://schemas.openxmlformats.org/officeDocument/2006/relationships/image" Target="../media/image30.png"/><Relationship Id="rId9" Type="http://schemas.openxmlformats.org/officeDocument/2006/relationships/image" Target="../media/image350.png"/><Relationship Id="rId14" Type="http://schemas.openxmlformats.org/officeDocument/2006/relationships/image" Target="../media/image401.png"/><Relationship Id="rId22" Type="http://schemas.openxmlformats.org/officeDocument/2006/relationships/image" Target="../media/image82.png"/><Relationship Id="rId27" Type="http://schemas.openxmlformats.org/officeDocument/2006/relationships/image" Target="../media/image87.png"/><Relationship Id="rId30" Type="http://schemas.openxmlformats.org/officeDocument/2006/relationships/image" Target="../media/image90.png"/><Relationship Id="rId35" Type="http://schemas.openxmlformats.org/officeDocument/2006/relationships/image" Target="../media/image95.png"/><Relationship Id="rId43" Type="http://schemas.openxmlformats.org/officeDocument/2006/relationships/image" Target="../media/image103.png"/><Relationship Id="rId8" Type="http://schemas.openxmlformats.org/officeDocument/2006/relationships/image" Target="../media/image340.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77.png"/><Relationship Id="rId25" Type="http://schemas.openxmlformats.org/officeDocument/2006/relationships/image" Target="../media/image85.png"/><Relationship Id="rId33" Type="http://schemas.openxmlformats.org/officeDocument/2006/relationships/image" Target="../media/image93.png"/><Relationship Id="rId38" Type="http://schemas.openxmlformats.org/officeDocument/2006/relationships/image" Target="../media/image98.png"/><Relationship Id="rId46" Type="http://schemas.openxmlformats.org/officeDocument/2006/relationships/image" Target="../media/image106.png"/><Relationship Id="rId20" Type="http://schemas.openxmlformats.org/officeDocument/2006/relationships/image" Target="../media/image80.png"/><Relationship Id="rId41" Type="http://schemas.openxmlformats.org/officeDocument/2006/relationships/image" Target="../media/image101.png"/></Relationships>
</file>

<file path=ppt/slides/_rels/slide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0.jpe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TinyML:</a:t>
            </a:r>
            <a:br>
              <a:rPr lang="pt-BR" b="1" i="1" dirty="0"/>
            </a:br>
            <a:r>
              <a:rPr lang="pt-BR" sz="4900" b="1" i="1" dirty="0" err="1"/>
              <a:t>Machine</a:t>
            </a:r>
            <a:r>
              <a:rPr lang="pt-BR" sz="4900" b="1" i="1" dirty="0"/>
              <a:t> Learning</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2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825624"/>
                <a:ext cx="6191249" cy="5032376"/>
              </a:xfrm>
            </p:spPr>
            <p:txBody>
              <a:bodyPr>
                <a:normAutofit/>
              </a:bodyPr>
              <a:lstStyle/>
              <a:p>
                <a:r>
                  <a:rPr lang="pt-BR" b="0" i="0" dirty="0">
                    <a:solidFill>
                      <a:schemeClr val="tx1"/>
                    </a:solidFill>
                    <a:effectLst/>
                  </a:rPr>
                  <a:t>O </a:t>
                </a:r>
                <a:r>
                  <a:rPr lang="pt-BR" b="1" i="1" dirty="0">
                    <a:solidFill>
                      <a:schemeClr val="tx1"/>
                    </a:solidFill>
                    <a:effectLst/>
                  </a:rPr>
                  <a:t>peso de bias</a:t>
                </a:r>
                <a:r>
                  <a:rPr lang="pt-BR" i="1" dirty="0">
                    <a:solidFill>
                      <a:schemeClr val="tx1"/>
                    </a:solidFill>
                    <a:effectLst/>
                  </a:rPr>
                  <a:t>,</a:t>
                </a:r>
                <a:r>
                  <a:rPr lang="pt-BR" dirty="0">
                    <a:solidFill>
                      <a:schemeClr val="tx1"/>
                    </a:solidFill>
                  </a:rPr>
                  <a:t> </a:t>
                </a:r>
                <a14:m>
                  <m:oMath xmlns:m="http://schemas.openxmlformats.org/officeDocument/2006/math">
                    <m:r>
                      <a:rPr lang="pt-BR" b="0" i="1" smtClean="0">
                        <a:solidFill>
                          <a:schemeClr val="tx1"/>
                        </a:solidFill>
                        <a:latin typeface="Cambria Math" panose="02040503050406030204" pitchFamily="18" charset="0"/>
                      </a:rPr>
                      <m:t>𝑏</m:t>
                    </m:r>
                  </m:oMath>
                </a14:m>
                <a:r>
                  <a:rPr lang="pt-BR" i="1" dirty="0">
                    <a:solidFill>
                      <a:schemeClr val="tx1"/>
                    </a:solidFill>
                    <a:effectLst/>
                  </a:rPr>
                  <a:t>,</a:t>
                </a:r>
                <a:r>
                  <a:rPr lang="pt-BR" b="1" i="1" dirty="0">
                    <a:solidFill>
                      <a:schemeClr val="tx1"/>
                    </a:solidFill>
                    <a:effectLst/>
                  </a:rPr>
                  <a:t> </a:t>
                </a:r>
                <a:r>
                  <a:rPr lang="pt-BR" b="0" i="0" dirty="0">
                    <a:solidFill>
                      <a:schemeClr val="tx1"/>
                    </a:solidFill>
                    <a:effectLst/>
                  </a:rPr>
                  <a:t>permite </a:t>
                </a:r>
                <a:r>
                  <a:rPr lang="pt-BR" b="1" i="1" dirty="0">
                    <a:solidFill>
                      <a:schemeClr val="tx1"/>
                    </a:solidFill>
                    <a:effectLst/>
                  </a:rPr>
                  <a:t>ajustar o limiar de ativação</a:t>
                </a:r>
                <a:r>
                  <a:rPr lang="pt-BR" b="0" i="0" dirty="0">
                    <a:solidFill>
                      <a:schemeClr val="tx1"/>
                    </a:solidFill>
                    <a:effectLst/>
                  </a:rPr>
                  <a:t> (ou ponto de disparo) da função de ativação.</a:t>
                </a:r>
                <a:endParaRPr lang="pt-BR" dirty="0">
                  <a:solidFill>
                    <a:schemeClr val="tx1"/>
                  </a:solidFill>
                </a:endParaRPr>
              </a:p>
              <a:p>
                <a:r>
                  <a:rPr lang="pt-BR" dirty="0">
                    <a:solidFill>
                      <a:schemeClr val="tx1"/>
                    </a:solidFill>
                  </a:rPr>
                  <a:t>No início dos estudos dos neurônios, a </a:t>
                </a:r>
                <a:r>
                  <a:rPr lang="pt-BR" b="1" i="1" dirty="0">
                    <a:solidFill>
                      <a:schemeClr val="tx1"/>
                    </a:solidFill>
                  </a:rPr>
                  <a:t>função de ativação </a:t>
                </a:r>
                <a:r>
                  <a:rPr lang="pt-BR" dirty="0">
                    <a:solidFill>
                      <a:schemeClr val="tx1"/>
                    </a:solidFill>
                  </a:rPr>
                  <a:t>era do tipo </a:t>
                </a:r>
                <a:r>
                  <a:rPr lang="pt-BR" b="1" i="1" dirty="0">
                    <a:solidFill>
                      <a:schemeClr val="tx1"/>
                    </a:solidFill>
                  </a:rPr>
                  <a:t>tudo-ou</a:t>
                </a:r>
                <a:r>
                  <a:rPr lang="pt-BR" b="1" i="1" dirty="0"/>
                  <a:t>-</a:t>
                </a:r>
                <a:r>
                  <a:rPr lang="pt-BR" b="1" i="1" dirty="0">
                    <a:solidFill>
                      <a:schemeClr val="tx1"/>
                    </a:solidFill>
                  </a:rPr>
                  <a:t>nada</a:t>
                </a:r>
                <a:r>
                  <a:rPr lang="pt-BR" dirty="0">
                    <a:solidFill>
                      <a:schemeClr val="tx1"/>
                    </a:solidFill>
                  </a:rPr>
                  <a:t>, ou seja, ativava ou não (degrau unitário).</a:t>
                </a:r>
              </a:p>
              <a:p>
                <a:r>
                  <a:rPr lang="pt-BR" dirty="0">
                    <a:solidFill>
                      <a:schemeClr val="tx1"/>
                    </a:solidFill>
                  </a:rPr>
                  <a:t>Com o decorrer do tempo, outras funções com características diferentes foram propostas, tais como as funções sigmoide, tangente hiperbólica, </a:t>
                </a:r>
                <a:r>
                  <a:rPr lang="pt-BR" i="1" dirty="0" err="1">
                    <a:solidFill>
                      <a:schemeClr val="tx1"/>
                    </a:solidFill>
                  </a:rPr>
                  <a:t>relu</a:t>
                </a:r>
                <a:r>
                  <a:rPr lang="pt-BR" dirty="0">
                    <a:solidFill>
                      <a:schemeClr val="tx1"/>
                    </a:solidFill>
                  </a:rPr>
                  <a:t>, linear, etc.</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825624"/>
                <a:ext cx="6191249" cy="5032376"/>
              </a:xfrm>
              <a:blipFill>
                <a:blip r:embed="rId3"/>
                <a:stretch>
                  <a:fillRect l="-1773" t="-1937" b="-1816"/>
                </a:stretch>
              </a:blipFill>
            </p:spPr>
            <p:txBody>
              <a:bodyPr/>
              <a:lstStyle/>
              <a:p>
                <a:r>
                  <a:rPr lang="pt-BR">
                    <a:noFill/>
                  </a:rPr>
                  <a:t> </a:t>
                </a:r>
              </a:p>
            </p:txBody>
          </p:sp>
        </mc:Fallback>
      </mc:AlternateContent>
      <p:sp>
        <p:nvSpPr>
          <p:cNvPr id="7" name="Rectangle 6">
            <a:extLst>
              <a:ext uri="{FF2B5EF4-FFF2-40B4-BE49-F238E27FC236}">
                <a16:creationId xmlns:a16="http://schemas.microsoft.com/office/drawing/2014/main" id="{5EB97E14-ADB4-BA5D-F1FE-546C74193E47}"/>
              </a:ext>
            </a:extLst>
          </p:cNvPr>
          <p:cNvSpPr/>
          <p:nvPr/>
        </p:nvSpPr>
        <p:spPr>
          <a:xfrm>
            <a:off x="2830754" y="1710972"/>
            <a:ext cx="2062156" cy="584775"/>
          </a:xfrm>
          <a:prstGeom prst="rect">
            <a:avLst/>
          </a:prstGeom>
        </p:spPr>
        <p:txBody>
          <a:bodyPr wrap="square">
            <a:spAutoFit/>
          </a:bodyPr>
          <a:lstStyle/>
          <a:p>
            <a:pPr algn="ctr"/>
            <a:r>
              <a:rPr lang="pt-BR" sz="1600" b="1" i="1" dirty="0"/>
              <a:t>função de ativação “tudo-ou-nada”</a:t>
            </a:r>
            <a:endParaRPr lang="pt-BR" sz="1600" dirty="0"/>
          </a:p>
        </p:txBody>
      </p:sp>
      <p:pic>
        <p:nvPicPr>
          <p:cNvPr id="11" name="Imagem 10">
            <a:extLst>
              <a:ext uri="{FF2B5EF4-FFF2-40B4-BE49-F238E27FC236}">
                <a16:creationId xmlns:a16="http://schemas.microsoft.com/office/drawing/2014/main" id="{14A2C82D-E147-3E46-5A94-B1817A65C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65" y="1618724"/>
            <a:ext cx="3242177" cy="2092834"/>
          </a:xfrm>
          <a:prstGeom prst="rect">
            <a:avLst/>
          </a:prstGeom>
        </p:spPr>
      </p:pic>
      <p:pic>
        <p:nvPicPr>
          <p:cNvPr id="1028" name="Picture 4" descr="Activation Function - AI Wiki">
            <a:extLst>
              <a:ext uri="{FF2B5EF4-FFF2-40B4-BE49-F238E27FC236}">
                <a16:creationId xmlns:a16="http://schemas.microsoft.com/office/drawing/2014/main" id="{C1963A18-9DCD-92E6-F73C-DDD9DE51D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 t="57261" r="54834" b="1205"/>
          <a:stretch/>
        </p:blipFill>
        <p:spPr bwMode="auto">
          <a:xfrm>
            <a:off x="168883" y="3688177"/>
            <a:ext cx="2402932" cy="1551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ivation Function - AI Wiki">
            <a:extLst>
              <a:ext uri="{FF2B5EF4-FFF2-40B4-BE49-F238E27FC236}">
                <a16:creationId xmlns:a16="http://schemas.microsoft.com/office/drawing/2014/main" id="{550ACC60-BA74-A8DC-EC0D-BCF56A6936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54" t="57929" r="9225" b="2032"/>
          <a:stretch/>
        </p:blipFill>
        <p:spPr bwMode="auto">
          <a:xfrm>
            <a:off x="3201838" y="5288588"/>
            <a:ext cx="1425500" cy="15480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ctivation Function - AI Wiki">
            <a:extLst>
              <a:ext uri="{FF2B5EF4-FFF2-40B4-BE49-F238E27FC236}">
                <a16:creationId xmlns:a16="http://schemas.microsoft.com/office/drawing/2014/main" id="{24D9FB6F-0548-0312-1650-B2A6897D7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05" t="4046" r="52375" b="51018"/>
          <a:stretch/>
        </p:blipFill>
        <p:spPr bwMode="auto">
          <a:xfrm>
            <a:off x="2856509" y="3688175"/>
            <a:ext cx="2194923" cy="1548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ctivation Function - AI Wiki">
            <a:extLst>
              <a:ext uri="{FF2B5EF4-FFF2-40B4-BE49-F238E27FC236}">
                <a16:creationId xmlns:a16="http://schemas.microsoft.com/office/drawing/2014/main" id="{DE19C8D7-086E-8B51-C541-E12C93D4CB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4" t="3391" r="3935" b="53689"/>
          <a:stretch/>
        </p:blipFill>
        <p:spPr bwMode="auto">
          <a:xfrm>
            <a:off x="334435" y="5309998"/>
            <a:ext cx="2295436" cy="154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68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7C26D-3BDE-A236-CADC-F1BB9F2DC0B3}"/>
              </a:ext>
            </a:extLst>
          </p:cNvPr>
          <p:cNvSpPr>
            <a:spLocks noGrp="1"/>
          </p:cNvSpPr>
          <p:nvPr>
            <p:ph type="title"/>
          </p:nvPr>
        </p:nvSpPr>
        <p:spPr/>
        <p:txBody>
          <a:bodyPr/>
          <a:lstStyle/>
          <a:p>
            <a:r>
              <a:rPr lang="pt-BR" dirty="0"/>
              <a:t>Neurônio artificial</a:t>
            </a:r>
          </a:p>
        </p:txBody>
      </p:sp>
      <p:sp>
        <p:nvSpPr>
          <p:cNvPr id="3" name="Espaço Reservado para Conteúdo 2">
            <a:extLst>
              <a:ext uri="{FF2B5EF4-FFF2-40B4-BE49-F238E27FC236}">
                <a16:creationId xmlns:a16="http://schemas.microsoft.com/office/drawing/2014/main" id="{651AE336-F194-B92F-7FFD-EAA2F0C65A36}"/>
              </a:ext>
            </a:extLst>
          </p:cNvPr>
          <p:cNvSpPr>
            <a:spLocks noGrp="1"/>
          </p:cNvSpPr>
          <p:nvPr>
            <p:ph idx="1"/>
          </p:nvPr>
        </p:nvSpPr>
        <p:spPr>
          <a:xfrm>
            <a:off x="5636872" y="1825624"/>
            <a:ext cx="6423948" cy="5032375"/>
          </a:xfrm>
        </p:spPr>
        <p:txBody>
          <a:bodyPr>
            <a:normAutofit lnSpcReduction="10000"/>
          </a:bodyPr>
          <a:lstStyle/>
          <a:p>
            <a:r>
              <a:rPr lang="pt-BR" b="0" i="0" dirty="0">
                <a:effectLst/>
              </a:rPr>
              <a:t>O </a:t>
            </a:r>
            <a:r>
              <a:rPr lang="pt-BR" b="1" i="1" dirty="0">
                <a:solidFill>
                  <a:srgbClr val="00B050"/>
                </a:solidFill>
                <a:effectLst/>
              </a:rPr>
              <a:t>objetivo</a:t>
            </a:r>
            <a:r>
              <a:rPr lang="pt-BR" b="0" i="0" dirty="0">
                <a:effectLst/>
              </a:rPr>
              <a:t> do treinamento de uma rede neural artificial é </a:t>
            </a:r>
            <a:r>
              <a:rPr lang="pt-BR" b="1" i="1" dirty="0">
                <a:solidFill>
                  <a:srgbClr val="00B050"/>
                </a:solidFill>
                <a:effectLst/>
              </a:rPr>
              <a:t>encontrar os valores ideais dos pesos</a:t>
            </a:r>
            <a:r>
              <a:rPr lang="pt-BR" b="1" i="1" dirty="0">
                <a:effectLst/>
              </a:rPr>
              <a:t> </a:t>
            </a:r>
            <a:r>
              <a:rPr lang="pt-BR" b="0" i="0" dirty="0">
                <a:effectLst/>
              </a:rPr>
              <a:t>(bias e sinápticos) </a:t>
            </a:r>
            <a:r>
              <a:rPr lang="pt-BR" b="1" i="1" dirty="0">
                <a:solidFill>
                  <a:srgbClr val="00B050"/>
                </a:solidFill>
                <a:effectLst/>
              </a:rPr>
              <a:t>de todos os neurônios</a:t>
            </a:r>
            <a:r>
              <a:rPr lang="pt-BR" b="0" i="0" dirty="0">
                <a:effectLst/>
              </a:rPr>
              <a:t> de forma que a rede </a:t>
            </a:r>
            <a:r>
              <a:rPr lang="pt-BR" b="1" i="1" dirty="0">
                <a:effectLst/>
              </a:rPr>
              <a:t>resolva uma tarefa específica</a:t>
            </a:r>
            <a:r>
              <a:rPr lang="pt-BR" b="0" i="0" dirty="0">
                <a:effectLst/>
              </a:rPr>
              <a:t>, como, por exemplo, a classificação de imagens.</a:t>
            </a:r>
          </a:p>
          <a:p>
            <a:r>
              <a:rPr lang="pt-BR" dirty="0"/>
              <a:t>Os pesos são ajustados através de um </a:t>
            </a:r>
            <a:r>
              <a:rPr lang="pt-BR" b="1" i="1" dirty="0">
                <a:solidFill>
                  <a:srgbClr val="00B050"/>
                </a:solidFill>
              </a:rPr>
              <a:t>processo de otimização iterativo </a:t>
            </a:r>
            <a:r>
              <a:rPr lang="pt-BR" dirty="0"/>
              <a:t>chamado de </a:t>
            </a:r>
            <a:r>
              <a:rPr lang="pt-BR" b="1" i="1" dirty="0">
                <a:solidFill>
                  <a:srgbClr val="00B050"/>
                </a:solidFill>
              </a:rPr>
              <a:t>retropropagação do erro</a:t>
            </a:r>
            <a:r>
              <a:rPr lang="pt-BR" dirty="0"/>
              <a:t>, onde apresenta-se ao modelo as </a:t>
            </a:r>
            <a:r>
              <a:rPr lang="pt-BR" b="1" i="1" dirty="0"/>
              <a:t>entradas</a:t>
            </a:r>
            <a:r>
              <a:rPr lang="pt-BR" dirty="0"/>
              <a:t> e </a:t>
            </a:r>
            <a:r>
              <a:rPr lang="pt-BR" b="1" i="1" dirty="0"/>
              <a:t>saídas esperadas</a:t>
            </a:r>
            <a:r>
              <a:rPr lang="pt-BR" dirty="0"/>
              <a:t> e o processo </a:t>
            </a:r>
            <a:r>
              <a:rPr lang="pt-BR" b="1" i="1" dirty="0">
                <a:solidFill>
                  <a:srgbClr val="00B050"/>
                </a:solidFill>
              </a:rPr>
              <a:t>minimiza o erro </a:t>
            </a:r>
            <a:r>
              <a:rPr lang="pt-BR" dirty="0"/>
              <a:t>entre a </a:t>
            </a:r>
            <a:r>
              <a:rPr lang="pt-BR" b="1" i="1" dirty="0"/>
              <a:t>saída da rede </a:t>
            </a:r>
            <a:r>
              <a:rPr lang="pt-BR" dirty="0"/>
              <a:t>e os </a:t>
            </a:r>
            <a:r>
              <a:rPr lang="pt-BR" b="1" i="1" dirty="0"/>
              <a:t>valores de saída esperados</a:t>
            </a:r>
            <a:r>
              <a:rPr lang="pt-BR" dirty="0"/>
              <a:t>.</a:t>
            </a:r>
            <a:endParaRPr lang="pt-BR" dirty="0">
              <a:effectLst/>
            </a:endParaRPr>
          </a:p>
        </p:txBody>
      </p:sp>
      <p:pic>
        <p:nvPicPr>
          <p:cNvPr id="5" name="Imagem 4">
            <a:extLst>
              <a:ext uri="{FF2B5EF4-FFF2-40B4-BE49-F238E27FC236}">
                <a16:creationId xmlns:a16="http://schemas.microsoft.com/office/drawing/2014/main" id="{03A2D649-EBB4-ED38-335D-35C407B24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18" y="1690688"/>
            <a:ext cx="4859866" cy="5161229"/>
          </a:xfrm>
          <a:prstGeom prst="rect">
            <a:avLst/>
          </a:prstGeom>
        </p:spPr>
      </p:pic>
    </p:spTree>
    <p:extLst>
      <p:ext uri="{BB962C8B-B14F-4D97-AF65-F5344CB8AC3E}">
        <p14:creationId xmlns:p14="http://schemas.microsoft.com/office/powerpoint/2010/main" val="380449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BAB64F-3191-BFA9-4ABC-0E738C8F6463}"/>
              </a:ext>
            </a:extLst>
          </p:cNvPr>
          <p:cNvSpPr>
            <a:spLocks noGrp="1"/>
          </p:cNvSpPr>
          <p:nvPr>
            <p:ph type="title"/>
          </p:nvPr>
        </p:nvSpPr>
        <p:spPr/>
        <p:txBody>
          <a:bodyPr/>
          <a:lstStyle/>
          <a:p>
            <a:r>
              <a:rPr lang="pt-BR" dirty="0"/>
              <a:t>Arquiteturas de redes neurais artificiais</a:t>
            </a:r>
          </a:p>
        </p:txBody>
      </p:sp>
      <p:sp>
        <p:nvSpPr>
          <p:cNvPr id="3" name="Espaço Reservado para Conteúdo 2">
            <a:extLst>
              <a:ext uri="{FF2B5EF4-FFF2-40B4-BE49-F238E27FC236}">
                <a16:creationId xmlns:a16="http://schemas.microsoft.com/office/drawing/2014/main" id="{B197526B-3494-3513-4D28-7FAEAD8CF9DE}"/>
              </a:ext>
            </a:extLst>
          </p:cNvPr>
          <p:cNvSpPr>
            <a:spLocks noGrp="1"/>
          </p:cNvSpPr>
          <p:nvPr>
            <p:ph idx="1"/>
          </p:nvPr>
        </p:nvSpPr>
        <p:spPr>
          <a:xfrm>
            <a:off x="838200" y="1825625"/>
            <a:ext cx="10515600" cy="1325563"/>
          </a:xfrm>
        </p:spPr>
        <p:txBody>
          <a:bodyPr/>
          <a:lstStyle/>
          <a:p>
            <a:r>
              <a:rPr lang="pt-BR" dirty="0"/>
              <a:t>Diferentes </a:t>
            </a:r>
            <a:r>
              <a:rPr lang="pt-BR" b="1" i="1" dirty="0"/>
              <a:t>tipos de neurônios</a:t>
            </a:r>
            <a:r>
              <a:rPr lang="pt-BR" dirty="0"/>
              <a:t>, a </a:t>
            </a:r>
            <a:r>
              <a:rPr lang="pt-BR" b="1" i="1" dirty="0"/>
              <a:t>quantidade de camadas</a:t>
            </a:r>
            <a:r>
              <a:rPr lang="pt-BR" dirty="0"/>
              <a:t> e de </a:t>
            </a:r>
            <a:r>
              <a:rPr lang="pt-BR" b="1" i="1" dirty="0"/>
              <a:t>neurônios</a:t>
            </a:r>
            <a:r>
              <a:rPr lang="pt-BR" dirty="0"/>
              <a:t> em cada uma delas e a </a:t>
            </a:r>
            <a:r>
              <a:rPr lang="pt-BR" b="1" i="1" dirty="0"/>
              <a:t>forma como eles estão conectados</a:t>
            </a:r>
            <a:r>
              <a:rPr lang="pt-BR" dirty="0"/>
              <a:t>, resultam em </a:t>
            </a:r>
            <a:r>
              <a:rPr lang="pt-BR" b="1" i="1" dirty="0">
                <a:solidFill>
                  <a:srgbClr val="00B050"/>
                </a:solidFill>
              </a:rPr>
              <a:t>arquiteturas</a:t>
            </a:r>
            <a:r>
              <a:rPr lang="pt-BR" dirty="0"/>
              <a:t> diferentes.</a:t>
            </a:r>
          </a:p>
        </p:txBody>
      </p:sp>
      <p:pic>
        <p:nvPicPr>
          <p:cNvPr id="4" name="Picture 2">
            <a:extLst>
              <a:ext uri="{FF2B5EF4-FFF2-40B4-BE49-F238E27FC236}">
                <a16:creationId xmlns:a16="http://schemas.microsoft.com/office/drawing/2014/main" id="{4BA4082F-6B1A-1767-2E14-72793ACF4E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712569" y="3174338"/>
            <a:ext cx="4226812" cy="34734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285A842-680B-2B65-59C2-A2AE7F8830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28" t="49167" r="1974" b="1945"/>
          <a:stretch/>
        </p:blipFill>
        <p:spPr bwMode="auto">
          <a:xfrm>
            <a:off x="6459293" y="3174338"/>
            <a:ext cx="4020138" cy="3473453"/>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025529A5-E5B8-9923-39D6-E7833647F015}"/>
              </a:ext>
            </a:extLst>
          </p:cNvPr>
          <p:cNvSpPr txBox="1"/>
          <p:nvPr/>
        </p:nvSpPr>
        <p:spPr>
          <a:xfrm>
            <a:off x="0" y="6596390"/>
            <a:ext cx="4120587" cy="253916"/>
          </a:xfrm>
          <a:prstGeom prst="rect">
            <a:avLst/>
          </a:prstGeom>
          <a:noFill/>
        </p:spPr>
        <p:txBody>
          <a:bodyPr wrap="square">
            <a:spAutoFit/>
          </a:bodyPr>
          <a:lstStyle/>
          <a:p>
            <a:r>
              <a:rPr lang="pt-BR" sz="1050" dirty="0"/>
              <a:t>Fonte: https://www.asimovinstitute.org/neural-network-zoo/</a:t>
            </a:r>
          </a:p>
        </p:txBody>
      </p:sp>
    </p:spTree>
    <p:extLst>
      <p:ext uri="{BB962C8B-B14F-4D97-AF65-F5344CB8AC3E}">
        <p14:creationId xmlns:p14="http://schemas.microsoft.com/office/powerpoint/2010/main" val="281745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31777" y="1416394"/>
            <a:ext cx="6268716" cy="515142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5191125" y="1700211"/>
            <a:ext cx="1209368" cy="1243014"/>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DFF</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619875" y="1706579"/>
            <a:ext cx="5420991" cy="5151421"/>
          </a:xfrm>
        </p:spPr>
        <p:txBody>
          <a:bodyPr>
            <a:normAutofit lnSpcReduction="10000"/>
          </a:bodyPr>
          <a:lstStyle/>
          <a:p>
            <a:r>
              <a:rPr lang="pt-BR" b="1" dirty="0" err="1"/>
              <a:t>DFFs</a:t>
            </a:r>
            <a:r>
              <a:rPr lang="pt-BR" dirty="0"/>
              <a:t>: também chamadas de </a:t>
            </a:r>
            <a:r>
              <a:rPr lang="pt-BR" i="1" dirty="0" err="1"/>
              <a:t>dense</a:t>
            </a:r>
            <a:r>
              <a:rPr lang="pt-BR" i="1" dirty="0"/>
              <a:t> neural networks </a:t>
            </a:r>
            <a:r>
              <a:rPr lang="pt-BR" dirty="0"/>
              <a:t>(DNN), são redes </a:t>
            </a:r>
            <a:r>
              <a:rPr lang="pt-BR" b="1" i="1" dirty="0"/>
              <a:t>densamente</a:t>
            </a:r>
            <a:r>
              <a:rPr lang="pt-BR" dirty="0"/>
              <a:t> conectadas (todas as saídas de uma camada se conectam a todos os nós da próxima) com 2 ou mais camadas ocultas.</a:t>
            </a:r>
          </a:p>
          <a:p>
            <a:r>
              <a:rPr lang="pt-BR" dirty="0"/>
              <a:t>O termo </a:t>
            </a:r>
            <a:r>
              <a:rPr lang="pt-BR" b="1" i="1" dirty="0"/>
              <a:t>feed </a:t>
            </a:r>
            <a:r>
              <a:rPr lang="pt-BR" b="1" i="1" dirty="0" err="1"/>
              <a:t>forward</a:t>
            </a:r>
            <a:r>
              <a:rPr lang="pt-BR" b="1" i="1" dirty="0"/>
              <a:t> </a:t>
            </a:r>
            <a:r>
              <a:rPr lang="pt-BR" dirty="0"/>
              <a:t>vem do fato de que as conexões são sempre no sentido da </a:t>
            </a:r>
            <a:r>
              <a:rPr lang="pt-BR" b="1" i="1" dirty="0"/>
              <a:t>entrada para a saída</a:t>
            </a:r>
            <a:r>
              <a:rPr lang="pt-BR" dirty="0"/>
              <a:t>.</a:t>
            </a:r>
          </a:p>
          <a:p>
            <a:r>
              <a:rPr lang="pt-BR" dirty="0"/>
              <a:t>São usadas em tarefas de </a:t>
            </a:r>
            <a:r>
              <a:rPr lang="pt-BR" b="1" i="1" dirty="0">
                <a:solidFill>
                  <a:srgbClr val="00B050"/>
                </a:solidFill>
              </a:rPr>
              <a:t>aproximação de funções </a:t>
            </a:r>
            <a:r>
              <a:rPr lang="pt-BR" dirty="0"/>
              <a:t>(i.e., regressão e classificação.</a:t>
            </a:r>
          </a:p>
        </p:txBody>
      </p:sp>
      <p:sp>
        <p:nvSpPr>
          <p:cNvPr id="6" name="CaixaDeTexto 5">
            <a:extLst>
              <a:ext uri="{FF2B5EF4-FFF2-40B4-BE49-F238E27FC236}">
                <a16:creationId xmlns:a16="http://schemas.microsoft.com/office/drawing/2014/main" id="{DB9D9639-F477-4342-5FAD-CB7A69423116}"/>
              </a:ext>
            </a:extLst>
          </p:cNvPr>
          <p:cNvSpPr txBox="1"/>
          <p:nvPr/>
        </p:nvSpPr>
        <p:spPr>
          <a:xfrm>
            <a:off x="6319378" y="156401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EDED775B-4386-BF2D-7F1A-8EEC45D8E14F}"/>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296763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7EAA2BF-C5CD-8103-2E5B-7DFFC3288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3" name="Retângulo: Cantos Arredondados 2">
            <a:extLst>
              <a:ext uri="{FF2B5EF4-FFF2-40B4-BE49-F238E27FC236}">
                <a16:creationId xmlns:a16="http://schemas.microsoft.com/office/drawing/2014/main" id="{51253F61-FE15-D675-8A52-7B573E07647B}"/>
              </a:ext>
            </a:extLst>
          </p:cNvPr>
          <p:cNvSpPr/>
          <p:nvPr/>
        </p:nvSpPr>
        <p:spPr>
          <a:xfrm>
            <a:off x="319512" y="1471610"/>
            <a:ext cx="5871738" cy="1478128"/>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CNN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77001" y="1471611"/>
            <a:ext cx="5563866" cy="5386390"/>
          </a:xfrm>
        </p:spPr>
        <p:txBody>
          <a:bodyPr>
            <a:normAutofit/>
          </a:bodyPr>
          <a:lstStyle/>
          <a:p>
            <a:r>
              <a:rPr lang="pt-BR" b="1" dirty="0" err="1"/>
              <a:t>CNNs</a:t>
            </a:r>
            <a:r>
              <a:rPr lang="pt-BR" dirty="0"/>
              <a:t>: ou redes neurais convolucionais, são redes que utilizam </a:t>
            </a:r>
            <a:r>
              <a:rPr lang="pt-BR" b="1" i="1" dirty="0"/>
              <a:t>camadas de convolução</a:t>
            </a:r>
            <a:r>
              <a:rPr lang="pt-BR" dirty="0"/>
              <a:t>,</a:t>
            </a:r>
            <a:r>
              <a:rPr lang="pt-BR" b="1" i="1" dirty="0"/>
              <a:t> </a:t>
            </a:r>
            <a:r>
              <a:rPr lang="pt-BR" i="0" dirty="0">
                <a:effectLst/>
              </a:rPr>
              <a:t>que aplicam </a:t>
            </a:r>
            <a:r>
              <a:rPr lang="pt-BR" b="1" i="1" dirty="0">
                <a:effectLst/>
              </a:rPr>
              <a:t>filtros</a:t>
            </a:r>
            <a:r>
              <a:rPr lang="pt-BR" i="0" dirty="0">
                <a:effectLst/>
              </a:rPr>
              <a:t> para </a:t>
            </a:r>
            <a:r>
              <a:rPr lang="pt-BR" b="1" i="1" dirty="0">
                <a:effectLst/>
              </a:rPr>
              <a:t>extrair características relevantes </a:t>
            </a:r>
            <a:r>
              <a:rPr lang="pt-BR" i="0" dirty="0">
                <a:effectLst/>
              </a:rPr>
              <a:t>dos dados de entrada, em geral imagens.</a:t>
            </a:r>
            <a:endParaRPr lang="pt-BR" dirty="0"/>
          </a:p>
          <a:p>
            <a:r>
              <a:rPr lang="pt-BR" dirty="0"/>
              <a:t>São usadas em aplicações de </a:t>
            </a:r>
            <a:r>
              <a:rPr lang="pt-BR" b="1" i="1" dirty="0">
                <a:solidFill>
                  <a:srgbClr val="00B050"/>
                </a:solidFill>
              </a:rPr>
              <a:t>visão computacional</a:t>
            </a:r>
            <a:r>
              <a:rPr lang="pt-BR" dirty="0"/>
              <a:t>, como classificação de imagens, processamento de vídeos, detecção de objetos em imagens ou vídeos.</a:t>
            </a:r>
          </a:p>
        </p:txBody>
      </p:sp>
      <p:sp>
        <p:nvSpPr>
          <p:cNvPr id="7" name="CaixaDeTexto 6">
            <a:extLst>
              <a:ext uri="{FF2B5EF4-FFF2-40B4-BE49-F238E27FC236}">
                <a16:creationId xmlns:a16="http://schemas.microsoft.com/office/drawing/2014/main" id="{117F3FD2-FCE4-7DFE-C26E-0C021FA33D26}"/>
              </a:ext>
            </a:extLst>
          </p:cNvPr>
          <p:cNvSpPr txBox="1"/>
          <p:nvPr/>
        </p:nvSpPr>
        <p:spPr>
          <a:xfrm>
            <a:off x="6069595" y="130240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BCCD196A-9BB4-D2E2-8ADF-C261B47277AA}"/>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397391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8168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581448" y="2990849"/>
            <a:ext cx="4616552" cy="96202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RNN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342927" y="1423985"/>
            <a:ext cx="5697940" cy="5434015"/>
          </a:xfrm>
        </p:spPr>
        <p:txBody>
          <a:bodyPr>
            <a:normAutofit lnSpcReduction="10000"/>
          </a:bodyPr>
          <a:lstStyle/>
          <a:p>
            <a:r>
              <a:rPr lang="pt-BR" b="1" dirty="0" err="1"/>
              <a:t>RNNs</a:t>
            </a:r>
            <a:r>
              <a:rPr lang="pt-BR" dirty="0"/>
              <a:t>: ou redes neurais </a:t>
            </a:r>
            <a:r>
              <a:rPr lang="pt-BR" b="1" i="1" dirty="0"/>
              <a:t>recorrentes</a:t>
            </a:r>
            <a:r>
              <a:rPr lang="pt-BR" dirty="0"/>
              <a:t>, p</a:t>
            </a:r>
            <a:r>
              <a:rPr lang="pt-BR" b="0" i="0" dirty="0">
                <a:effectLst/>
              </a:rPr>
              <a:t>ossuem </a:t>
            </a:r>
            <a:r>
              <a:rPr lang="pt-BR" b="1" i="1" dirty="0">
                <a:effectLst/>
              </a:rPr>
              <a:t>conexões que formam loops</a:t>
            </a:r>
            <a:r>
              <a:rPr lang="pt-BR" b="0" i="0" dirty="0">
                <a:effectLst/>
              </a:rPr>
              <a:t>, permitindo que </a:t>
            </a:r>
            <a:r>
              <a:rPr lang="pt-BR" b="1" i="1" dirty="0">
                <a:effectLst/>
              </a:rPr>
              <a:t>informações anteriores sejam armazenadas e influenciem as entradas futuras</a:t>
            </a:r>
            <a:r>
              <a:rPr lang="pt-BR" dirty="0"/>
              <a:t>, ou seja, elas possuem </a:t>
            </a:r>
            <a:r>
              <a:rPr lang="pt-BR" b="1" i="1" dirty="0"/>
              <a:t>memória</a:t>
            </a:r>
            <a:r>
              <a:rPr lang="pt-BR" dirty="0"/>
              <a:t>.</a:t>
            </a:r>
          </a:p>
          <a:p>
            <a:r>
              <a:rPr lang="pt-BR" b="0" i="0" dirty="0">
                <a:effectLst/>
              </a:rPr>
              <a:t>Ou seja, elas consideram o </a:t>
            </a:r>
            <a:r>
              <a:rPr lang="pt-BR" b="1" i="1" dirty="0">
                <a:effectLst/>
              </a:rPr>
              <a:t>contexto anterior</a:t>
            </a:r>
            <a:r>
              <a:rPr lang="pt-BR" b="0" i="0" dirty="0">
                <a:effectLst/>
              </a:rPr>
              <a:t> ao fazer predições. </a:t>
            </a:r>
            <a:endParaRPr lang="pt-BR" dirty="0"/>
          </a:p>
          <a:p>
            <a:r>
              <a:rPr lang="pt-BR" b="0" i="0" dirty="0">
                <a:effectLst/>
              </a:rPr>
              <a:t>Essa capacidade as torna especialmente úteis em </a:t>
            </a:r>
            <a:r>
              <a:rPr lang="pt-BR" b="1" i="1" dirty="0">
                <a:effectLst/>
              </a:rPr>
              <a:t>tarefas que envolvem dados sequenciais ou temporais</a:t>
            </a:r>
            <a:r>
              <a:rPr lang="pt-BR" b="0" i="0" dirty="0">
                <a:effectLst/>
              </a:rPr>
              <a:t>, como </a:t>
            </a:r>
            <a:r>
              <a:rPr lang="pt-BR" b="1" i="1" dirty="0">
                <a:effectLst/>
              </a:rPr>
              <a:t>análise de texto</a:t>
            </a:r>
            <a:r>
              <a:rPr lang="pt-BR" b="0" i="0" dirty="0">
                <a:effectLst/>
              </a:rPr>
              <a:t>, </a:t>
            </a:r>
            <a:r>
              <a:rPr lang="pt-BR" b="1" i="1" dirty="0">
                <a:effectLst/>
              </a:rPr>
              <a:t>previsão de séries temporais</a:t>
            </a:r>
            <a:r>
              <a:rPr lang="pt-BR" b="0" i="0" dirty="0">
                <a:effectLst/>
              </a:rPr>
              <a:t> e </a:t>
            </a:r>
            <a:r>
              <a:rPr lang="pt-BR" b="1" i="1" dirty="0">
                <a:effectLst/>
              </a:rPr>
              <a:t>processamento de fala e áudio</a:t>
            </a:r>
            <a:r>
              <a:rPr lang="pt-BR" b="0" i="0" dirty="0">
                <a:effectLst/>
              </a:rPr>
              <a:t>.</a:t>
            </a:r>
            <a:endParaRPr lang="pt-BR" dirty="0"/>
          </a:p>
        </p:txBody>
      </p:sp>
    </p:spTree>
    <p:extLst>
      <p:ext uri="{BB962C8B-B14F-4D97-AF65-F5344CB8AC3E}">
        <p14:creationId xmlns:p14="http://schemas.microsoft.com/office/powerpoint/2010/main" val="306438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7428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766225" y="3952876"/>
            <a:ext cx="4446910" cy="1257300"/>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AE</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354500" y="1695451"/>
            <a:ext cx="5761299" cy="5162550"/>
          </a:xfrm>
        </p:spPr>
        <p:txBody>
          <a:bodyPr>
            <a:normAutofit fontScale="92500" lnSpcReduction="10000"/>
          </a:bodyPr>
          <a:lstStyle/>
          <a:p>
            <a:r>
              <a:rPr lang="pt-BR" b="1" dirty="0" err="1"/>
              <a:t>AEs</a:t>
            </a:r>
            <a:r>
              <a:rPr lang="pt-BR" dirty="0"/>
              <a:t>: os </a:t>
            </a:r>
            <a:r>
              <a:rPr lang="pt-BR" i="1" dirty="0" err="1"/>
              <a:t>autoencoders</a:t>
            </a:r>
            <a:r>
              <a:rPr lang="pt-BR" dirty="0"/>
              <a:t> </a:t>
            </a:r>
            <a:r>
              <a:rPr lang="pt-BR" b="0" i="0" dirty="0">
                <a:effectLst/>
              </a:rPr>
              <a:t>têm como objetivo aprender uma </a:t>
            </a:r>
            <a:r>
              <a:rPr lang="pt-BR" b="1" i="1" dirty="0">
                <a:effectLst/>
              </a:rPr>
              <a:t>representação latente</a:t>
            </a:r>
            <a:r>
              <a:rPr lang="pt-BR" dirty="0">
                <a:effectLst/>
              </a:rPr>
              <a:t> (i.e., características importantes, ma</a:t>
            </a:r>
            <a:r>
              <a:rPr lang="pt-BR" dirty="0"/>
              <a:t>s ocultas) </a:t>
            </a:r>
            <a:r>
              <a:rPr lang="pt-BR" b="0" i="0" dirty="0">
                <a:effectLst/>
              </a:rPr>
              <a:t>dos dados de entrada.</a:t>
            </a:r>
          </a:p>
          <a:p>
            <a:r>
              <a:rPr lang="pt-BR" b="0" i="0" dirty="0">
                <a:effectLst/>
              </a:rPr>
              <a:t>Consistem em duas partes: o </a:t>
            </a:r>
            <a:r>
              <a:rPr lang="pt-BR" b="1" i="1" dirty="0">
                <a:effectLst/>
              </a:rPr>
              <a:t>codificador</a:t>
            </a:r>
            <a:r>
              <a:rPr lang="pt-BR" b="0" i="0" dirty="0">
                <a:effectLst/>
              </a:rPr>
              <a:t>, que </a:t>
            </a:r>
            <a:r>
              <a:rPr lang="pt-BR" b="1" i="1" dirty="0">
                <a:solidFill>
                  <a:srgbClr val="00B050"/>
                </a:solidFill>
                <a:effectLst/>
              </a:rPr>
              <a:t>mapeia</a:t>
            </a:r>
            <a:r>
              <a:rPr lang="pt-BR" b="0" i="0" dirty="0">
                <a:effectLst/>
              </a:rPr>
              <a:t> os dados de entrada em uma </a:t>
            </a:r>
            <a:r>
              <a:rPr lang="pt-BR" b="1" i="1" dirty="0">
                <a:solidFill>
                  <a:srgbClr val="00B050"/>
                </a:solidFill>
                <a:effectLst/>
              </a:rPr>
              <a:t>representação latente </a:t>
            </a:r>
            <a:r>
              <a:rPr lang="pt-BR" b="0" i="0" dirty="0">
                <a:effectLst/>
              </a:rPr>
              <a:t>(de maior ou menor dimensão), e o </a:t>
            </a:r>
            <a:r>
              <a:rPr lang="pt-BR" b="1" i="1" dirty="0">
                <a:effectLst/>
              </a:rPr>
              <a:t>decodificador</a:t>
            </a:r>
            <a:r>
              <a:rPr lang="pt-BR" b="0" i="0" dirty="0">
                <a:effectLst/>
              </a:rPr>
              <a:t>, que </a:t>
            </a:r>
            <a:r>
              <a:rPr lang="pt-BR" b="1" i="1" dirty="0">
                <a:solidFill>
                  <a:srgbClr val="00B050"/>
                </a:solidFill>
                <a:effectLst/>
              </a:rPr>
              <a:t>reconstrói</a:t>
            </a:r>
            <a:r>
              <a:rPr lang="pt-BR" b="0" i="0" dirty="0">
                <a:effectLst/>
              </a:rPr>
              <a:t> os </a:t>
            </a:r>
            <a:r>
              <a:rPr lang="pt-BR" b="1" i="1" dirty="0">
                <a:solidFill>
                  <a:srgbClr val="00B050"/>
                </a:solidFill>
                <a:effectLst/>
              </a:rPr>
              <a:t>dados originais</a:t>
            </a:r>
            <a:r>
              <a:rPr lang="pt-BR" b="0" i="0" dirty="0">
                <a:effectLst/>
              </a:rPr>
              <a:t> a partir dela.</a:t>
            </a:r>
            <a:endParaRPr lang="pt-BR" dirty="0"/>
          </a:p>
          <a:p>
            <a:r>
              <a:rPr lang="pt-BR" dirty="0"/>
              <a:t>S</a:t>
            </a:r>
            <a:r>
              <a:rPr lang="pt-BR" b="0" i="0" dirty="0">
                <a:effectLst/>
              </a:rPr>
              <a:t>ão usados em tarefas de </a:t>
            </a:r>
            <a:r>
              <a:rPr lang="pt-BR" b="1" i="1" dirty="0">
                <a:effectLst/>
              </a:rPr>
              <a:t>redução de dimensionalidade</a:t>
            </a:r>
            <a:r>
              <a:rPr lang="pt-BR" b="0" i="0" dirty="0">
                <a:effectLst/>
              </a:rPr>
              <a:t>, </a:t>
            </a:r>
            <a:r>
              <a:rPr lang="pt-BR" b="1" i="1" dirty="0">
                <a:effectLst/>
              </a:rPr>
              <a:t>remoção de ruído</a:t>
            </a:r>
            <a:r>
              <a:rPr lang="pt-BR" b="0" i="0" dirty="0">
                <a:effectLst/>
              </a:rPr>
              <a:t>, </a:t>
            </a:r>
            <a:r>
              <a:rPr lang="pt-BR" b="1" i="1" dirty="0">
                <a:effectLst/>
              </a:rPr>
              <a:t>compressão de dados</a:t>
            </a:r>
            <a:r>
              <a:rPr lang="pt-BR" b="0" i="0" dirty="0">
                <a:effectLst/>
              </a:rPr>
              <a:t>, </a:t>
            </a:r>
            <a:r>
              <a:rPr lang="pt-BR" b="1" i="1" dirty="0">
                <a:effectLst/>
              </a:rPr>
              <a:t>geração de dados sintéticos</a:t>
            </a:r>
            <a:r>
              <a:rPr lang="pt-BR" b="0" i="0" dirty="0">
                <a:effectLst/>
              </a:rPr>
              <a:t> e </a:t>
            </a:r>
            <a:r>
              <a:rPr lang="pt-BR" b="1" i="1" dirty="0"/>
              <a:t>redundância</a:t>
            </a:r>
            <a:r>
              <a:rPr lang="pt-BR" dirty="0"/>
              <a:t>.</a:t>
            </a:r>
          </a:p>
        </p:txBody>
      </p:sp>
    </p:spTree>
    <p:extLst>
      <p:ext uri="{BB962C8B-B14F-4D97-AF65-F5344CB8AC3E}">
        <p14:creationId xmlns:p14="http://schemas.microsoft.com/office/powerpoint/2010/main" val="420195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096000" y="1528925"/>
            <a:ext cx="5944869" cy="5329075"/>
          </a:xfrm>
        </p:spPr>
        <p:txBody>
          <a:bodyPr>
            <a:normAutofit lnSpcReduction="10000"/>
          </a:bodyPr>
          <a:lstStyle/>
          <a:p>
            <a:r>
              <a:rPr lang="pt-BR" b="1" dirty="0" err="1"/>
              <a:t>GANs</a:t>
            </a:r>
            <a:r>
              <a:rPr lang="pt-BR" dirty="0"/>
              <a:t>: ou </a:t>
            </a:r>
            <a:r>
              <a:rPr lang="pt-BR" b="1" i="1" dirty="0"/>
              <a:t>redes adversárias generativas</a:t>
            </a:r>
            <a:r>
              <a:rPr lang="pt-BR" dirty="0"/>
              <a:t>, </a:t>
            </a:r>
            <a:r>
              <a:rPr lang="pt-BR" b="0" i="0" dirty="0">
                <a:effectLst/>
              </a:rPr>
              <a:t>são um tipo especial de rede neural que consiste em </a:t>
            </a:r>
            <a:r>
              <a:rPr lang="pt-BR" b="1" i="1" dirty="0">
                <a:effectLst/>
              </a:rPr>
              <a:t>duas redes em competição</a:t>
            </a:r>
            <a:r>
              <a:rPr lang="pt-BR" b="0" i="0" dirty="0">
                <a:effectLst/>
              </a:rPr>
              <a:t>: o </a:t>
            </a:r>
            <a:r>
              <a:rPr lang="pt-BR" b="1" i="1" dirty="0">
                <a:effectLst/>
              </a:rPr>
              <a:t>gerador</a:t>
            </a:r>
            <a:r>
              <a:rPr lang="pt-BR" b="0" i="0" dirty="0">
                <a:effectLst/>
              </a:rPr>
              <a:t> e o </a:t>
            </a:r>
            <a:r>
              <a:rPr lang="pt-BR" b="1" i="1" dirty="0">
                <a:effectLst/>
              </a:rPr>
              <a:t>discriminador</a:t>
            </a:r>
            <a:r>
              <a:rPr lang="pt-BR" b="0" i="0" dirty="0">
                <a:effectLst/>
              </a:rPr>
              <a:t>.</a:t>
            </a:r>
          </a:p>
          <a:p>
            <a:r>
              <a:rPr lang="pt-BR" b="0" i="0" dirty="0">
                <a:effectLst/>
              </a:rPr>
              <a:t>O </a:t>
            </a:r>
            <a:r>
              <a:rPr lang="pt-BR" b="1" i="1" dirty="0">
                <a:effectLst/>
              </a:rPr>
              <a:t>gerador</a:t>
            </a:r>
            <a:r>
              <a:rPr lang="pt-BR" b="0" i="0" dirty="0">
                <a:effectLst/>
              </a:rPr>
              <a:t> </a:t>
            </a:r>
            <a:r>
              <a:rPr lang="pt-BR" b="1" i="1" dirty="0">
                <a:solidFill>
                  <a:srgbClr val="00B050"/>
                </a:solidFill>
                <a:effectLst/>
              </a:rPr>
              <a:t>cria dados sintéticos </a:t>
            </a:r>
            <a:r>
              <a:rPr lang="pt-BR" b="0" i="0" dirty="0">
                <a:effectLst/>
              </a:rPr>
              <a:t>que se assemelham a dados reais, enquanto o </a:t>
            </a:r>
            <a:r>
              <a:rPr lang="pt-BR" b="1" i="1" dirty="0">
                <a:effectLst/>
              </a:rPr>
              <a:t>discriminador</a:t>
            </a:r>
            <a:r>
              <a:rPr lang="pt-BR" b="0" i="0" dirty="0">
                <a:effectLst/>
              </a:rPr>
              <a:t> tenta </a:t>
            </a:r>
            <a:r>
              <a:rPr lang="pt-BR" b="1" i="1" dirty="0">
                <a:solidFill>
                  <a:srgbClr val="00B050"/>
                </a:solidFill>
                <a:effectLst/>
              </a:rPr>
              <a:t>distinguir entre dados reais e sintéticos</a:t>
            </a:r>
            <a:r>
              <a:rPr lang="pt-BR" b="0" i="0" dirty="0">
                <a:effectLst/>
              </a:rPr>
              <a:t>.</a:t>
            </a:r>
          </a:p>
          <a:p>
            <a:r>
              <a:rPr lang="pt-BR" dirty="0"/>
              <a:t>O </a:t>
            </a:r>
            <a:r>
              <a:rPr lang="pt-BR" b="1" i="1" dirty="0"/>
              <a:t>objetivo</a:t>
            </a:r>
            <a:r>
              <a:rPr lang="pt-BR" dirty="0"/>
              <a:t> é </a:t>
            </a:r>
            <a:r>
              <a:rPr lang="pt-BR" b="1" i="1" dirty="0">
                <a:solidFill>
                  <a:srgbClr val="00B050"/>
                </a:solidFill>
              </a:rPr>
              <a:t>enganar o discriminador</a:t>
            </a:r>
            <a:r>
              <a:rPr lang="pt-BR" dirty="0"/>
              <a:t>.</a:t>
            </a:r>
          </a:p>
          <a:p>
            <a:r>
              <a:rPr lang="pt-BR" dirty="0"/>
              <a:t>S</a:t>
            </a:r>
            <a:r>
              <a:rPr lang="pt-BR" b="0" i="0" dirty="0">
                <a:effectLst/>
              </a:rPr>
              <a:t>ão usadas para </a:t>
            </a:r>
            <a:r>
              <a:rPr lang="pt-BR" b="1" i="1" dirty="0">
                <a:effectLst/>
              </a:rPr>
              <a:t>geração de imagens</a:t>
            </a:r>
            <a:r>
              <a:rPr lang="pt-BR" b="0" i="0" dirty="0">
                <a:effectLst/>
              </a:rPr>
              <a:t>, </a:t>
            </a:r>
            <a:r>
              <a:rPr lang="pt-BR" b="1" i="1" dirty="0">
                <a:effectLst/>
              </a:rPr>
              <a:t>vídeos</a:t>
            </a:r>
            <a:r>
              <a:rPr lang="pt-BR" b="0" i="0" dirty="0">
                <a:effectLst/>
              </a:rPr>
              <a:t> e </a:t>
            </a:r>
            <a:r>
              <a:rPr lang="pt-BR" b="1" i="1" dirty="0">
                <a:effectLst/>
              </a:rPr>
              <a:t>sons</a:t>
            </a:r>
            <a:r>
              <a:rPr lang="pt-BR" b="0" i="0" dirty="0">
                <a:effectLst/>
              </a:rPr>
              <a:t> realistas.</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1927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111400" y="2924175"/>
            <a:ext cx="1847850" cy="105727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GAN</a:t>
            </a:r>
          </a:p>
        </p:txBody>
      </p:sp>
    </p:spTree>
    <p:extLst>
      <p:ext uri="{BB962C8B-B14F-4D97-AF65-F5344CB8AC3E}">
        <p14:creationId xmlns:p14="http://schemas.microsoft.com/office/powerpoint/2010/main" val="256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5883315" y="1528925"/>
            <a:ext cx="6200655" cy="5329075"/>
          </a:xfrm>
        </p:spPr>
        <p:txBody>
          <a:bodyPr>
            <a:normAutofit fontScale="92500" lnSpcReduction="10000"/>
          </a:bodyPr>
          <a:lstStyle/>
          <a:p>
            <a:r>
              <a:rPr lang="pt-BR" b="1" dirty="0" err="1"/>
              <a:t>ANs</a:t>
            </a:r>
            <a:r>
              <a:rPr lang="pt-BR" dirty="0"/>
              <a:t>: ou </a:t>
            </a:r>
            <a:r>
              <a:rPr lang="pt-BR" b="1" i="1" dirty="0"/>
              <a:t>redes de atenção</a:t>
            </a:r>
            <a:r>
              <a:rPr lang="pt-BR" dirty="0"/>
              <a:t>, </a:t>
            </a:r>
            <a:r>
              <a:rPr lang="pt-BR" b="0" i="0" dirty="0">
                <a:effectLst/>
              </a:rPr>
              <a:t>são redes que se concentram em </a:t>
            </a:r>
            <a:r>
              <a:rPr lang="pt-BR" b="1" i="1" dirty="0">
                <a:solidFill>
                  <a:srgbClr val="00B050"/>
                </a:solidFill>
                <a:effectLst/>
              </a:rPr>
              <a:t>destacar partes importantes</a:t>
            </a:r>
            <a:r>
              <a:rPr lang="pt-BR" b="0" i="0" dirty="0">
                <a:effectLst/>
              </a:rPr>
              <a:t> dos dados de entrada, dando-lhes </a:t>
            </a:r>
            <a:r>
              <a:rPr lang="pt-BR" b="1" i="1" dirty="0">
                <a:solidFill>
                  <a:srgbClr val="00B050"/>
                </a:solidFill>
                <a:effectLst/>
              </a:rPr>
              <a:t>maior peso durante </a:t>
            </a:r>
            <a:r>
              <a:rPr lang="pt-BR" b="0" i="0" dirty="0">
                <a:effectLst/>
              </a:rPr>
              <a:t>o processamento. </a:t>
            </a:r>
          </a:p>
          <a:p>
            <a:r>
              <a:rPr lang="pt-BR" b="0" i="0" dirty="0">
                <a:effectLst/>
              </a:rPr>
              <a:t>Elas </a:t>
            </a:r>
            <a:r>
              <a:rPr lang="pt-BR" b="1" i="1" dirty="0">
                <a:effectLst/>
              </a:rPr>
              <a:t>atribuem pesos diferentes </a:t>
            </a:r>
            <a:r>
              <a:rPr lang="pt-BR" b="0" i="0" dirty="0">
                <a:effectLst/>
              </a:rPr>
              <a:t>às partes da entrada e as combinam de forma ponderada, </a:t>
            </a:r>
            <a:r>
              <a:rPr lang="pt-BR" b="1" i="1" dirty="0">
                <a:effectLst/>
              </a:rPr>
              <a:t>focando nas partes mais importantes e ignorando as menos importantes</a:t>
            </a:r>
            <a:r>
              <a:rPr lang="pt-BR" b="0" i="0" dirty="0">
                <a:effectLst/>
              </a:rPr>
              <a:t>.</a:t>
            </a:r>
          </a:p>
          <a:p>
            <a:r>
              <a:rPr lang="pt-BR" b="0" i="0" dirty="0">
                <a:effectLst/>
              </a:rPr>
              <a:t>Propostas para lidar com as </a:t>
            </a:r>
            <a:r>
              <a:rPr lang="pt-BR" b="1" i="1" dirty="0">
                <a:effectLst/>
              </a:rPr>
              <a:t>limitações das </a:t>
            </a:r>
            <a:r>
              <a:rPr lang="pt-BR" b="1" i="1" dirty="0" err="1">
                <a:effectLst/>
              </a:rPr>
              <a:t>RNNs</a:t>
            </a:r>
            <a:r>
              <a:rPr lang="pt-BR" b="0" i="0" dirty="0">
                <a:effectLst/>
              </a:rPr>
              <a:t> com dependências de longo prazo.</a:t>
            </a:r>
            <a:endParaRPr lang="pt-BR" dirty="0"/>
          </a:p>
          <a:p>
            <a:r>
              <a:rPr lang="pt-BR" dirty="0"/>
              <a:t>S</a:t>
            </a:r>
            <a:r>
              <a:rPr lang="pt-BR" b="0" i="0" dirty="0">
                <a:effectLst/>
              </a:rPr>
              <a:t>ão usadas em tarefas que envolvem sequências de dados, como </a:t>
            </a:r>
            <a:r>
              <a:rPr lang="pt-BR" b="1" i="1" dirty="0">
                <a:effectLst/>
              </a:rPr>
              <a:t>tradução automática</a:t>
            </a:r>
            <a:r>
              <a:rPr lang="pt-BR" b="0" i="0" dirty="0">
                <a:effectLst/>
              </a:rPr>
              <a:t>, </a:t>
            </a:r>
            <a:r>
              <a:rPr lang="pt-BR" b="1" i="1" dirty="0">
                <a:effectLst/>
              </a:rPr>
              <a:t>processamento de linguagem natural </a:t>
            </a:r>
            <a:r>
              <a:rPr lang="pt-BR" b="0" i="0" dirty="0">
                <a:effectLst/>
              </a:rPr>
              <a:t>e </a:t>
            </a:r>
            <a:r>
              <a:rPr lang="pt-BR" b="1" i="1" dirty="0">
                <a:effectLst/>
              </a:rPr>
              <a:t>reconhecimento de fala</a:t>
            </a:r>
            <a:r>
              <a:rPr lang="pt-BR" b="0" i="0" dirty="0">
                <a:effectLst/>
              </a:rPr>
              <a:t>.</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70290"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3894153" y="5410200"/>
            <a:ext cx="2028825" cy="117666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AN</a:t>
            </a:r>
          </a:p>
        </p:txBody>
      </p:sp>
    </p:spTree>
    <p:extLst>
      <p:ext uri="{BB962C8B-B14F-4D97-AF65-F5344CB8AC3E}">
        <p14:creationId xmlns:p14="http://schemas.microsoft.com/office/powerpoint/2010/main" val="9218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5160945" y="1825624"/>
            <a:ext cx="6850079" cy="5032376"/>
          </a:xfrm>
        </p:spPr>
        <p:txBody>
          <a:bodyPr>
            <a:normAutofit/>
          </a:bodyPr>
          <a:lstStyle/>
          <a:p>
            <a:r>
              <a:rPr lang="pt-BR" dirty="0"/>
              <a:t>Ao longo dos anos, para resolver </a:t>
            </a:r>
            <a:r>
              <a:rPr lang="pt-BR" b="1" i="1" dirty="0"/>
              <a:t>problemas mais e mais complexos</a:t>
            </a:r>
            <a:r>
              <a:rPr lang="pt-BR" dirty="0"/>
              <a:t> com </a:t>
            </a:r>
            <a:r>
              <a:rPr lang="pt-BR" b="1" i="1" dirty="0"/>
              <a:t>ótimos resultados</a:t>
            </a:r>
            <a:r>
              <a:rPr lang="pt-BR" dirty="0"/>
              <a:t>, as </a:t>
            </a:r>
            <a:r>
              <a:rPr lang="pt-BR" b="1" i="1" dirty="0"/>
              <a:t>arquiteturas</a:t>
            </a:r>
            <a:r>
              <a:rPr lang="pt-BR" dirty="0"/>
              <a:t> das redes neurais têm se </a:t>
            </a:r>
            <a:r>
              <a:rPr lang="pt-BR" b="1" i="1" dirty="0"/>
              <a:t>tornado maiores e mais complexas</a:t>
            </a:r>
            <a:r>
              <a:rPr lang="pt-BR" dirty="0"/>
              <a:t>.</a:t>
            </a:r>
          </a:p>
          <a:p>
            <a:r>
              <a:rPr lang="pt-BR" b="1" dirty="0"/>
              <a:t>OBS</a:t>
            </a:r>
            <a:r>
              <a:rPr lang="pt-BR" dirty="0"/>
              <a:t>.: A </a:t>
            </a:r>
            <a:r>
              <a:rPr lang="pt-BR" b="1" i="1" dirty="0">
                <a:solidFill>
                  <a:srgbClr val="00B050"/>
                </a:solidFill>
              </a:rPr>
              <a:t>complexidade</a:t>
            </a:r>
            <a:r>
              <a:rPr lang="pt-BR" dirty="0"/>
              <a:t> ou </a:t>
            </a:r>
            <a:r>
              <a:rPr lang="pt-BR" b="1" i="1" dirty="0">
                <a:solidFill>
                  <a:srgbClr val="00B050"/>
                </a:solidFill>
              </a:rPr>
              <a:t>capacidade</a:t>
            </a:r>
            <a:r>
              <a:rPr lang="pt-BR" dirty="0"/>
              <a:t> de uma rede neural está </a:t>
            </a:r>
            <a:r>
              <a:rPr lang="pt-BR" b="1" i="1" dirty="0">
                <a:solidFill>
                  <a:srgbClr val="00B050"/>
                </a:solidFill>
              </a:rPr>
              <a:t>relacionada</a:t>
            </a:r>
            <a:r>
              <a:rPr lang="pt-BR" dirty="0"/>
              <a:t> com sua </a:t>
            </a:r>
            <a:r>
              <a:rPr lang="pt-BR" b="1" i="1" dirty="0">
                <a:solidFill>
                  <a:srgbClr val="00B050"/>
                </a:solidFill>
              </a:rPr>
              <a:t>quantidade de camadas e nós</a:t>
            </a:r>
            <a:r>
              <a:rPr lang="pt-BR" dirty="0"/>
              <a:t>.</a:t>
            </a:r>
          </a:p>
        </p:txBody>
      </p:sp>
      <p:grpSp>
        <p:nvGrpSpPr>
          <p:cNvPr id="26" name="Agrupar 25">
            <a:extLst>
              <a:ext uri="{FF2B5EF4-FFF2-40B4-BE49-F238E27FC236}">
                <a16:creationId xmlns:a16="http://schemas.microsoft.com/office/drawing/2014/main" id="{35AB3D1B-DAF4-BDAC-A269-CAAEBB1948D0}"/>
              </a:ext>
            </a:extLst>
          </p:cNvPr>
          <p:cNvGrpSpPr/>
          <p:nvPr/>
        </p:nvGrpSpPr>
        <p:grpSpPr>
          <a:xfrm>
            <a:off x="1239756" y="1547825"/>
            <a:ext cx="3063902" cy="5160667"/>
            <a:chOff x="1124006" y="1628850"/>
            <a:chExt cx="3063902" cy="5160667"/>
          </a:xfrm>
        </p:grpSpPr>
        <p:pic>
          <p:nvPicPr>
            <p:cNvPr id="27" name="Imagem 26">
              <a:extLst>
                <a:ext uri="{FF2B5EF4-FFF2-40B4-BE49-F238E27FC236}">
                  <a16:creationId xmlns:a16="http://schemas.microsoft.com/office/drawing/2014/main" id="{398966D1-0C10-0094-4530-7B0822C99F2A}"/>
                </a:ext>
              </a:extLst>
            </p:cNvPr>
            <p:cNvPicPr>
              <a:picLocks noChangeAspect="1"/>
            </p:cNvPicPr>
            <p:nvPr/>
          </p:nvPicPr>
          <p:blipFill>
            <a:blip r:embed="rId3"/>
            <a:stretch>
              <a:fillRect/>
            </a:stretch>
          </p:blipFill>
          <p:spPr>
            <a:xfrm>
              <a:off x="1220537" y="3949421"/>
              <a:ext cx="2912201" cy="1641423"/>
            </a:xfrm>
            <a:prstGeom prst="rect">
              <a:avLst/>
            </a:prstGeom>
          </p:spPr>
        </p:pic>
        <p:pic>
          <p:nvPicPr>
            <p:cNvPr id="28" name="Imagem 27">
              <a:extLst>
                <a:ext uri="{FF2B5EF4-FFF2-40B4-BE49-F238E27FC236}">
                  <a16:creationId xmlns:a16="http://schemas.microsoft.com/office/drawing/2014/main" id="{CE2C6084-FF0B-CF4D-BA10-8E43E5A63908}"/>
                </a:ext>
              </a:extLst>
            </p:cNvPr>
            <p:cNvPicPr>
              <a:picLocks noChangeAspect="1"/>
            </p:cNvPicPr>
            <p:nvPr/>
          </p:nvPicPr>
          <p:blipFill rotWithShape="1">
            <a:blip r:embed="rId4"/>
            <a:srcRect l="7414" t="7138"/>
            <a:stretch/>
          </p:blipFill>
          <p:spPr>
            <a:xfrm>
              <a:off x="1180926" y="5590844"/>
              <a:ext cx="574187" cy="480177"/>
            </a:xfrm>
            <a:prstGeom prst="rect">
              <a:avLst/>
            </a:prstGeom>
          </p:spPr>
        </p:pic>
        <p:pic>
          <p:nvPicPr>
            <p:cNvPr id="29" name="Imagem 28">
              <a:extLst>
                <a:ext uri="{FF2B5EF4-FFF2-40B4-BE49-F238E27FC236}">
                  <a16:creationId xmlns:a16="http://schemas.microsoft.com/office/drawing/2014/main" id="{A160A900-0CBE-8EAC-2A4F-6A35C21CDAD6}"/>
                </a:ext>
              </a:extLst>
            </p:cNvPr>
            <p:cNvPicPr>
              <a:picLocks noChangeAspect="1"/>
            </p:cNvPicPr>
            <p:nvPr/>
          </p:nvPicPr>
          <p:blipFill rotWithShape="1">
            <a:blip r:embed="rId4"/>
            <a:srcRect l="7414" t="7138"/>
            <a:stretch/>
          </p:blipFill>
          <p:spPr>
            <a:xfrm>
              <a:off x="1759984" y="5590844"/>
              <a:ext cx="574187" cy="480177"/>
            </a:xfrm>
            <a:prstGeom prst="rect">
              <a:avLst/>
            </a:prstGeom>
          </p:spPr>
        </p:pic>
        <p:pic>
          <p:nvPicPr>
            <p:cNvPr id="30" name="Imagem 29">
              <a:extLst>
                <a:ext uri="{FF2B5EF4-FFF2-40B4-BE49-F238E27FC236}">
                  <a16:creationId xmlns:a16="http://schemas.microsoft.com/office/drawing/2014/main" id="{139E351A-0040-2C59-904A-A4C711C5E2CF}"/>
                </a:ext>
              </a:extLst>
            </p:cNvPr>
            <p:cNvPicPr>
              <a:picLocks noChangeAspect="1"/>
            </p:cNvPicPr>
            <p:nvPr/>
          </p:nvPicPr>
          <p:blipFill rotWithShape="1">
            <a:blip r:embed="rId4"/>
            <a:srcRect l="7414" t="7138"/>
            <a:stretch/>
          </p:blipFill>
          <p:spPr>
            <a:xfrm>
              <a:off x="2322935" y="5590843"/>
              <a:ext cx="574187" cy="480177"/>
            </a:xfrm>
            <a:prstGeom prst="rect">
              <a:avLst/>
            </a:prstGeom>
          </p:spPr>
        </p:pic>
        <p:pic>
          <p:nvPicPr>
            <p:cNvPr id="31" name="Imagem 30">
              <a:extLst>
                <a:ext uri="{FF2B5EF4-FFF2-40B4-BE49-F238E27FC236}">
                  <a16:creationId xmlns:a16="http://schemas.microsoft.com/office/drawing/2014/main" id="{C8E82895-CE6A-9C2B-9253-FC287A0BCA09}"/>
                </a:ext>
              </a:extLst>
            </p:cNvPr>
            <p:cNvPicPr>
              <a:picLocks noChangeAspect="1"/>
            </p:cNvPicPr>
            <p:nvPr/>
          </p:nvPicPr>
          <p:blipFill rotWithShape="1">
            <a:blip r:embed="rId4"/>
            <a:srcRect l="7414" t="7138"/>
            <a:stretch/>
          </p:blipFill>
          <p:spPr>
            <a:xfrm>
              <a:off x="2912998" y="5589783"/>
              <a:ext cx="574187" cy="480177"/>
            </a:xfrm>
            <a:prstGeom prst="rect">
              <a:avLst/>
            </a:prstGeom>
          </p:spPr>
        </p:pic>
        <p:pic>
          <p:nvPicPr>
            <p:cNvPr id="32" name="Imagem 31">
              <a:extLst>
                <a:ext uri="{FF2B5EF4-FFF2-40B4-BE49-F238E27FC236}">
                  <a16:creationId xmlns:a16="http://schemas.microsoft.com/office/drawing/2014/main" id="{BD1E5BC5-498E-6FBA-ADF8-05034381E761}"/>
                </a:ext>
              </a:extLst>
            </p:cNvPr>
            <p:cNvPicPr>
              <a:picLocks noChangeAspect="1"/>
            </p:cNvPicPr>
            <p:nvPr/>
          </p:nvPicPr>
          <p:blipFill rotWithShape="1">
            <a:blip r:embed="rId4"/>
            <a:srcRect l="7414" t="7138"/>
            <a:stretch/>
          </p:blipFill>
          <p:spPr>
            <a:xfrm>
              <a:off x="3566488" y="5589783"/>
              <a:ext cx="574187" cy="480177"/>
            </a:xfrm>
            <a:prstGeom prst="rect">
              <a:avLst/>
            </a:prstGeom>
          </p:spPr>
        </p:pic>
        <p:pic>
          <p:nvPicPr>
            <p:cNvPr id="33" name="Picture 2" descr="Em dez anos, hidrelétricas perderão espaço na geração de energia para solar  e eólica - Jornal O Globo">
              <a:extLst>
                <a:ext uri="{FF2B5EF4-FFF2-40B4-BE49-F238E27FC236}">
                  <a16:creationId xmlns:a16="http://schemas.microsoft.com/office/drawing/2014/main" id="{B07FE5CB-ADAA-F16C-48B8-4CB6EA687D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538" y="1628850"/>
              <a:ext cx="2912201" cy="1747321"/>
            </a:xfrm>
            <a:prstGeom prst="rect">
              <a:avLst/>
            </a:prstGeom>
            <a:noFill/>
            <a:extLst>
              <a:ext uri="{909E8E84-426E-40DD-AFC4-6F175D3DCCD1}">
                <a14:hiddenFill xmlns:a14="http://schemas.microsoft.com/office/drawing/2010/main">
                  <a:solidFill>
                    <a:srgbClr val="FFFFFF"/>
                  </a:solidFill>
                </a14:hiddenFill>
              </a:ext>
            </a:extLst>
          </p:spPr>
        </p:pic>
        <p:sp>
          <p:nvSpPr>
            <p:cNvPr id="34" name="Sinal de Adição 33">
              <a:extLst>
                <a:ext uri="{FF2B5EF4-FFF2-40B4-BE49-F238E27FC236}">
                  <a16:creationId xmlns:a16="http://schemas.microsoft.com/office/drawing/2014/main" id="{F367A44C-BD3D-C4A7-99D8-D2D0523805CD}"/>
                </a:ext>
              </a:extLst>
            </p:cNvPr>
            <p:cNvSpPr>
              <a:spLocks noChangeAspect="1"/>
            </p:cNvSpPr>
            <p:nvPr/>
          </p:nvSpPr>
          <p:spPr>
            <a:xfrm>
              <a:off x="2474246" y="3494847"/>
              <a:ext cx="365797" cy="361499"/>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5" name="Picture 2" descr="Kingston FURY™ Beast DDR5 RGB Memory – 8GB, 16GB, 32GB, 64GB,  128GB/4800MT/s, 5200MT/s, 5600MT/s, 6000MT/s - Kingston Technology">
              <a:extLst>
                <a:ext uri="{FF2B5EF4-FFF2-40B4-BE49-F238E27FC236}">
                  <a16:creationId xmlns:a16="http://schemas.microsoft.com/office/drawing/2014/main" id="{2EC467EC-A299-33EE-E2C3-0FD62183AD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1180926" y="6075195"/>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Kingston FURY™ Beast DDR5 RGB Memory – 8GB, 16GB, 32GB, 64GB,  128GB/4800MT/s, 5200MT/s, 5600MT/s, 6000MT/s - Kingston Technology">
              <a:extLst>
                <a:ext uri="{FF2B5EF4-FFF2-40B4-BE49-F238E27FC236}">
                  <a16:creationId xmlns:a16="http://schemas.microsoft.com/office/drawing/2014/main" id="{6DB9C2A4-1F48-C4A5-0459-FD2169DABB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1711627" y="611147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Kingston FURY™ Beast DDR5 RGB Memory – 8GB, 16GB, 32GB, 64GB,  128GB/4800MT/s, 5200MT/s, 5600MT/s, 6000MT/s - Kingston Technology">
              <a:extLst>
                <a:ext uri="{FF2B5EF4-FFF2-40B4-BE49-F238E27FC236}">
                  <a16:creationId xmlns:a16="http://schemas.microsoft.com/office/drawing/2014/main" id="{B85893BD-3108-84C2-D026-A8A5552B15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2205116" y="6108224"/>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Kingston FURY™ Beast DDR5 RGB Memory – 8GB, 16GB, 32GB, 64GB,  128GB/4800MT/s, 5200MT/s, 5600MT/s, 6000MT/s - Kingston Technology">
              <a:extLst>
                <a:ext uri="{FF2B5EF4-FFF2-40B4-BE49-F238E27FC236}">
                  <a16:creationId xmlns:a16="http://schemas.microsoft.com/office/drawing/2014/main" id="{8D0A8A48-F05B-9613-C42C-FCA6608D7B9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2674954" y="610822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Kingston FURY™ Beast DDR5 RGB Memory – 8GB, 16GB, 32GB, 64GB,  128GB/4800MT/s, 5200MT/s, 5600MT/s, 6000MT/s - Kingston Technology">
              <a:extLst>
                <a:ext uri="{FF2B5EF4-FFF2-40B4-BE49-F238E27FC236}">
                  <a16:creationId xmlns:a16="http://schemas.microsoft.com/office/drawing/2014/main" id="{6F0160B5-F0EF-5EBA-731B-75004CC1C27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3179996" y="610822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PU Intel Core i9 Modelo 3D - TurboSquid 1813851">
              <a:extLst>
                <a:ext uri="{FF2B5EF4-FFF2-40B4-BE49-F238E27FC236}">
                  <a16:creationId xmlns:a16="http://schemas.microsoft.com/office/drawing/2014/main" id="{1A5CAD01-AFE7-9735-C62F-174A3BA900C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124006"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PU Intel Core i9 Modelo 3D - TurboSquid 1813851">
              <a:extLst>
                <a:ext uri="{FF2B5EF4-FFF2-40B4-BE49-F238E27FC236}">
                  <a16:creationId xmlns:a16="http://schemas.microsoft.com/office/drawing/2014/main" id="{CA2918AB-2A37-7B13-CB5E-70F1620C4C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506603"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PU Intel Core i9 Modelo 3D - TurboSquid 1813851">
              <a:extLst>
                <a:ext uri="{FF2B5EF4-FFF2-40B4-BE49-F238E27FC236}">
                  <a16:creationId xmlns:a16="http://schemas.microsoft.com/office/drawing/2014/main" id="{423C048A-FFD6-7CCD-69E7-AC58C54D903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895299"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PU Intel Core i9 Modelo 3D - TurboSquid 1813851">
              <a:extLst>
                <a:ext uri="{FF2B5EF4-FFF2-40B4-BE49-F238E27FC236}">
                  <a16:creationId xmlns:a16="http://schemas.microsoft.com/office/drawing/2014/main" id="{9C87E0BD-73A8-6A95-5F6A-FB158EB1AD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2277896"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PU Intel Core i9 Modelo 3D - TurboSquid 1813851">
              <a:extLst>
                <a:ext uri="{FF2B5EF4-FFF2-40B4-BE49-F238E27FC236}">
                  <a16:creationId xmlns:a16="http://schemas.microsoft.com/office/drawing/2014/main" id="{C70572AF-ACC6-2414-AD5E-06A9F941082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2663233"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Kingston FURY™ Beast DDR5 RGB Memory – 8GB, 16GB, 32GB, 64GB,  128GB/4800MT/s, 5200MT/s, 5600MT/s, 6000MT/s - Kingston Technology">
              <a:extLst>
                <a:ext uri="{FF2B5EF4-FFF2-40B4-BE49-F238E27FC236}">
                  <a16:creationId xmlns:a16="http://schemas.microsoft.com/office/drawing/2014/main" id="{A4CB1C15-7700-E1B5-76E0-D79ADAC804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3685038" y="612710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PU Intel Core i9 Modelo 3D - TurboSquid 1813851">
              <a:extLst>
                <a:ext uri="{FF2B5EF4-FFF2-40B4-BE49-F238E27FC236}">
                  <a16:creationId xmlns:a16="http://schemas.microsoft.com/office/drawing/2014/main" id="{FF54A961-D9C2-8CE0-8B75-4C52CCAEB4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053291"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CPU Intel Core i9 Modelo 3D - TurboSquid 1813851">
              <a:extLst>
                <a:ext uri="{FF2B5EF4-FFF2-40B4-BE49-F238E27FC236}">
                  <a16:creationId xmlns:a16="http://schemas.microsoft.com/office/drawing/2014/main" id="{E7B338BB-A6E2-7B65-3C86-42035472910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422958" y="6477000"/>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CPU Intel Core i9 Modelo 3D - TurboSquid 1813851">
              <a:extLst>
                <a:ext uri="{FF2B5EF4-FFF2-40B4-BE49-F238E27FC236}">
                  <a16:creationId xmlns:a16="http://schemas.microsoft.com/office/drawing/2014/main" id="{BBE1C563-98CB-0014-92DE-8BEDC11B17F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805311" y="6477000"/>
              <a:ext cx="382597" cy="3125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2541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ML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404080" y="1569146"/>
            <a:ext cx="5622016" cy="5288854"/>
          </a:xfrm>
        </p:spPr>
        <p:txBody>
          <a:bodyPr>
            <a:normAutofit/>
          </a:bodyPr>
          <a:lstStyle/>
          <a:p>
            <a:r>
              <a:rPr lang="pt-BR" dirty="0"/>
              <a:t>Anteriormente, falamos das </a:t>
            </a:r>
            <a:r>
              <a:rPr lang="pt-BR" b="1" i="1" dirty="0"/>
              <a:t>limitações de HW e SW quando usamos sistemas embarcados</a:t>
            </a:r>
            <a:r>
              <a:rPr lang="pt-BR" dirty="0"/>
              <a:t>.</a:t>
            </a:r>
          </a:p>
          <a:p>
            <a:r>
              <a:rPr lang="pt-BR" dirty="0"/>
              <a:t>Agora, veremos os </a:t>
            </a:r>
            <a:r>
              <a:rPr lang="pt-BR" b="1" i="1" dirty="0"/>
              <a:t>desafios para execução algoritmos de ML</a:t>
            </a:r>
            <a:r>
              <a:rPr lang="pt-BR" dirty="0"/>
              <a:t>, mais especificamente de </a:t>
            </a:r>
            <a:r>
              <a:rPr lang="pt-BR" i="1" dirty="0" err="1"/>
              <a:t>Deep</a:t>
            </a:r>
            <a:r>
              <a:rPr lang="pt-BR" i="1" dirty="0"/>
              <a:t> Learning</a:t>
            </a:r>
            <a:r>
              <a:rPr lang="pt-BR" dirty="0"/>
              <a:t>, </a:t>
            </a:r>
            <a:r>
              <a:rPr lang="pt-BR" b="1" i="1" dirty="0"/>
              <a:t>nestes dispositivos pequenos, com restrições de custo, recursos computacionais e consumo</a:t>
            </a:r>
            <a:r>
              <a:rPr lang="pt-BR" dirty="0"/>
              <a:t>.</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a:solidFill>
                    <a:schemeClr val="accent2"/>
                  </a:solidFill>
                </a:rPr>
                <a:t>TinyML</a:t>
              </a: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5406373" y="1825624"/>
            <a:ext cx="6604651" cy="5032376"/>
          </a:xfrm>
        </p:spPr>
        <p:txBody>
          <a:bodyPr>
            <a:normAutofit/>
          </a:bodyPr>
          <a:lstStyle/>
          <a:p>
            <a:r>
              <a:rPr lang="pt-BR" dirty="0"/>
              <a:t>A </a:t>
            </a:r>
            <a:r>
              <a:rPr lang="pt-BR" b="1" i="1" dirty="0"/>
              <a:t>complexidade computacional </a:t>
            </a:r>
            <a:r>
              <a:rPr lang="pt-BR" dirty="0"/>
              <a:t>de uma rede neural é </a:t>
            </a:r>
            <a:r>
              <a:rPr lang="pt-BR" b="1" i="1" dirty="0"/>
              <a:t>diretamente proporcional ao seu número de conexões.</a:t>
            </a:r>
            <a:endParaRPr lang="pt-BR" dirty="0"/>
          </a:p>
          <a:p>
            <a:r>
              <a:rPr lang="pt-BR" dirty="0"/>
              <a:t>Portanto, </a:t>
            </a:r>
            <a:r>
              <a:rPr lang="pt-BR" b="1" i="1" dirty="0">
                <a:solidFill>
                  <a:srgbClr val="00B050"/>
                </a:solidFill>
              </a:rPr>
              <a:t>quanto mais camadas e nós</a:t>
            </a:r>
            <a:r>
              <a:rPr lang="pt-BR" dirty="0"/>
              <a:t>, </a:t>
            </a:r>
            <a:r>
              <a:rPr lang="pt-BR" b="1" i="1" dirty="0">
                <a:solidFill>
                  <a:srgbClr val="00B050"/>
                </a:solidFill>
              </a:rPr>
              <a:t>mais memória e cálculos matemáticos </a:t>
            </a:r>
            <a:r>
              <a:rPr lang="pt-BR" dirty="0"/>
              <a:t>são necessários e, </a:t>
            </a:r>
            <a:r>
              <a:rPr lang="pt-BR" b="1" i="1" dirty="0">
                <a:solidFill>
                  <a:srgbClr val="FF0000"/>
                </a:solidFill>
              </a:rPr>
              <a:t>consequentemente</a:t>
            </a:r>
            <a:r>
              <a:rPr lang="pt-BR" dirty="0"/>
              <a:t>, </a:t>
            </a:r>
            <a:r>
              <a:rPr lang="pt-BR" b="1" i="1" dirty="0">
                <a:solidFill>
                  <a:srgbClr val="FF0000"/>
                </a:solidFill>
              </a:rPr>
              <a:t>maior será o consumo de memória e energia</a:t>
            </a:r>
            <a:r>
              <a:rPr lang="pt-BR" dirty="0"/>
              <a:t>.</a:t>
            </a:r>
          </a:p>
          <a:p>
            <a:r>
              <a:rPr lang="pt-BR" dirty="0"/>
              <a:t>Até recentemente, </a:t>
            </a:r>
            <a:r>
              <a:rPr lang="pt-BR" b="1" i="1" dirty="0"/>
              <a:t>não havia </a:t>
            </a:r>
            <a:r>
              <a:rPr lang="pt-BR" dirty="0"/>
              <a:t>uma </a:t>
            </a:r>
            <a:r>
              <a:rPr lang="pt-BR" b="1" i="1" dirty="0"/>
              <a:t>preocupação com as eficiências computacional e energética </a:t>
            </a:r>
            <a:r>
              <a:rPr lang="pt-BR" dirty="0"/>
              <a:t>de soluções envolvendo IA.</a:t>
            </a:r>
          </a:p>
        </p:txBody>
      </p:sp>
      <p:grpSp>
        <p:nvGrpSpPr>
          <p:cNvPr id="4" name="Agrupar 3">
            <a:extLst>
              <a:ext uri="{FF2B5EF4-FFF2-40B4-BE49-F238E27FC236}">
                <a16:creationId xmlns:a16="http://schemas.microsoft.com/office/drawing/2014/main" id="{FD9ED86D-932F-8946-638F-FEA5F092478D}"/>
              </a:ext>
            </a:extLst>
          </p:cNvPr>
          <p:cNvGrpSpPr/>
          <p:nvPr/>
        </p:nvGrpSpPr>
        <p:grpSpPr>
          <a:xfrm>
            <a:off x="1239756" y="1547825"/>
            <a:ext cx="3063902" cy="5160667"/>
            <a:chOff x="1124006" y="1628850"/>
            <a:chExt cx="3063902" cy="5160667"/>
          </a:xfrm>
        </p:grpSpPr>
        <p:pic>
          <p:nvPicPr>
            <p:cNvPr id="7" name="Imagem 6">
              <a:extLst>
                <a:ext uri="{FF2B5EF4-FFF2-40B4-BE49-F238E27FC236}">
                  <a16:creationId xmlns:a16="http://schemas.microsoft.com/office/drawing/2014/main" id="{EAC8C1EC-EFEF-0B78-C5CD-26031352C87F}"/>
                </a:ext>
              </a:extLst>
            </p:cNvPr>
            <p:cNvPicPr>
              <a:picLocks noChangeAspect="1"/>
            </p:cNvPicPr>
            <p:nvPr/>
          </p:nvPicPr>
          <p:blipFill>
            <a:blip r:embed="rId2"/>
            <a:stretch>
              <a:fillRect/>
            </a:stretch>
          </p:blipFill>
          <p:spPr>
            <a:xfrm>
              <a:off x="1220537" y="3949421"/>
              <a:ext cx="2912201" cy="1641423"/>
            </a:xfrm>
            <a:prstGeom prst="rect">
              <a:avLst/>
            </a:prstGeom>
          </p:spPr>
        </p:pic>
        <p:pic>
          <p:nvPicPr>
            <p:cNvPr id="18" name="Imagem 17">
              <a:extLst>
                <a:ext uri="{FF2B5EF4-FFF2-40B4-BE49-F238E27FC236}">
                  <a16:creationId xmlns:a16="http://schemas.microsoft.com/office/drawing/2014/main" id="{DBDE1B62-2F97-D7C1-CACB-9DCE021A4C41}"/>
                </a:ext>
              </a:extLst>
            </p:cNvPr>
            <p:cNvPicPr>
              <a:picLocks noChangeAspect="1"/>
            </p:cNvPicPr>
            <p:nvPr/>
          </p:nvPicPr>
          <p:blipFill rotWithShape="1">
            <a:blip r:embed="rId3"/>
            <a:srcRect l="7414" t="7138"/>
            <a:stretch/>
          </p:blipFill>
          <p:spPr>
            <a:xfrm>
              <a:off x="1180926" y="5590844"/>
              <a:ext cx="574187" cy="480177"/>
            </a:xfrm>
            <a:prstGeom prst="rect">
              <a:avLst/>
            </a:prstGeom>
          </p:spPr>
        </p:pic>
        <p:pic>
          <p:nvPicPr>
            <p:cNvPr id="19" name="Imagem 18">
              <a:extLst>
                <a:ext uri="{FF2B5EF4-FFF2-40B4-BE49-F238E27FC236}">
                  <a16:creationId xmlns:a16="http://schemas.microsoft.com/office/drawing/2014/main" id="{B0810DC7-F33B-9588-A53E-4D5D9F28334B}"/>
                </a:ext>
              </a:extLst>
            </p:cNvPr>
            <p:cNvPicPr>
              <a:picLocks noChangeAspect="1"/>
            </p:cNvPicPr>
            <p:nvPr/>
          </p:nvPicPr>
          <p:blipFill rotWithShape="1">
            <a:blip r:embed="rId3"/>
            <a:srcRect l="7414" t="7138"/>
            <a:stretch/>
          </p:blipFill>
          <p:spPr>
            <a:xfrm>
              <a:off x="1759984" y="5590844"/>
              <a:ext cx="574187" cy="480177"/>
            </a:xfrm>
            <a:prstGeom prst="rect">
              <a:avLst/>
            </a:prstGeom>
          </p:spPr>
        </p:pic>
        <p:pic>
          <p:nvPicPr>
            <p:cNvPr id="20" name="Imagem 19">
              <a:extLst>
                <a:ext uri="{FF2B5EF4-FFF2-40B4-BE49-F238E27FC236}">
                  <a16:creationId xmlns:a16="http://schemas.microsoft.com/office/drawing/2014/main" id="{31ABD3DA-E0E3-272A-8C6A-22BFD85C7B3D}"/>
                </a:ext>
              </a:extLst>
            </p:cNvPr>
            <p:cNvPicPr>
              <a:picLocks noChangeAspect="1"/>
            </p:cNvPicPr>
            <p:nvPr/>
          </p:nvPicPr>
          <p:blipFill rotWithShape="1">
            <a:blip r:embed="rId3"/>
            <a:srcRect l="7414" t="7138"/>
            <a:stretch/>
          </p:blipFill>
          <p:spPr>
            <a:xfrm>
              <a:off x="2322935" y="5590843"/>
              <a:ext cx="574187" cy="480177"/>
            </a:xfrm>
            <a:prstGeom prst="rect">
              <a:avLst/>
            </a:prstGeom>
          </p:spPr>
        </p:pic>
        <p:pic>
          <p:nvPicPr>
            <p:cNvPr id="21" name="Imagem 20">
              <a:extLst>
                <a:ext uri="{FF2B5EF4-FFF2-40B4-BE49-F238E27FC236}">
                  <a16:creationId xmlns:a16="http://schemas.microsoft.com/office/drawing/2014/main" id="{15B0C5FE-AD4C-8B02-3BB4-70383D98C3CD}"/>
                </a:ext>
              </a:extLst>
            </p:cNvPr>
            <p:cNvPicPr>
              <a:picLocks noChangeAspect="1"/>
            </p:cNvPicPr>
            <p:nvPr/>
          </p:nvPicPr>
          <p:blipFill rotWithShape="1">
            <a:blip r:embed="rId3"/>
            <a:srcRect l="7414" t="7138"/>
            <a:stretch/>
          </p:blipFill>
          <p:spPr>
            <a:xfrm>
              <a:off x="2912998" y="5589783"/>
              <a:ext cx="574187" cy="480177"/>
            </a:xfrm>
            <a:prstGeom prst="rect">
              <a:avLst/>
            </a:prstGeom>
          </p:spPr>
        </p:pic>
        <p:pic>
          <p:nvPicPr>
            <p:cNvPr id="22" name="Imagem 21">
              <a:extLst>
                <a:ext uri="{FF2B5EF4-FFF2-40B4-BE49-F238E27FC236}">
                  <a16:creationId xmlns:a16="http://schemas.microsoft.com/office/drawing/2014/main" id="{50DC3633-ED9F-D51B-8037-2ABF1391F3AD}"/>
                </a:ext>
              </a:extLst>
            </p:cNvPr>
            <p:cNvPicPr>
              <a:picLocks noChangeAspect="1"/>
            </p:cNvPicPr>
            <p:nvPr/>
          </p:nvPicPr>
          <p:blipFill rotWithShape="1">
            <a:blip r:embed="rId3"/>
            <a:srcRect l="7414" t="7138"/>
            <a:stretch/>
          </p:blipFill>
          <p:spPr>
            <a:xfrm>
              <a:off x="3566488" y="5589783"/>
              <a:ext cx="574187" cy="480177"/>
            </a:xfrm>
            <a:prstGeom prst="rect">
              <a:avLst/>
            </a:prstGeom>
          </p:spPr>
        </p:pic>
        <p:pic>
          <p:nvPicPr>
            <p:cNvPr id="23" name="Picture 2" descr="Em dez anos, hidrelétricas perderão espaço na geração de energia para solar  e eólica - Jornal O Globo">
              <a:extLst>
                <a:ext uri="{FF2B5EF4-FFF2-40B4-BE49-F238E27FC236}">
                  <a16:creationId xmlns:a16="http://schemas.microsoft.com/office/drawing/2014/main" id="{7C6A97AA-B83D-DA10-C2EA-418D462F5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538" y="1628850"/>
              <a:ext cx="2912201" cy="1747321"/>
            </a:xfrm>
            <a:prstGeom prst="rect">
              <a:avLst/>
            </a:prstGeom>
            <a:noFill/>
            <a:extLst>
              <a:ext uri="{909E8E84-426E-40DD-AFC4-6F175D3DCCD1}">
                <a14:hiddenFill xmlns:a14="http://schemas.microsoft.com/office/drawing/2010/main">
                  <a:solidFill>
                    <a:srgbClr val="FFFFFF"/>
                  </a:solidFill>
                </a14:hiddenFill>
              </a:ext>
            </a:extLst>
          </p:spPr>
        </p:pic>
        <p:sp>
          <p:nvSpPr>
            <p:cNvPr id="24" name="Sinal de Adição 23">
              <a:extLst>
                <a:ext uri="{FF2B5EF4-FFF2-40B4-BE49-F238E27FC236}">
                  <a16:creationId xmlns:a16="http://schemas.microsoft.com/office/drawing/2014/main" id="{42AA76C3-6319-CA68-529C-E9CBD1CFC6F0}"/>
                </a:ext>
              </a:extLst>
            </p:cNvPr>
            <p:cNvSpPr>
              <a:spLocks noChangeAspect="1"/>
            </p:cNvSpPr>
            <p:nvPr/>
          </p:nvSpPr>
          <p:spPr>
            <a:xfrm>
              <a:off x="2474246" y="3494847"/>
              <a:ext cx="365797" cy="361499"/>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5" name="Picture 2" descr="Kingston FURY™ Beast DDR5 RGB Memory – 8GB, 16GB, 32GB, 64GB,  128GB/4800MT/s, 5200MT/s, 5600MT/s, 6000MT/s - Kingston Technology">
              <a:extLst>
                <a:ext uri="{FF2B5EF4-FFF2-40B4-BE49-F238E27FC236}">
                  <a16:creationId xmlns:a16="http://schemas.microsoft.com/office/drawing/2014/main" id="{96AF8170-2817-A504-CF0B-95C675A90B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180926" y="6075195"/>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Kingston FURY™ Beast DDR5 RGB Memory – 8GB, 16GB, 32GB, 64GB,  128GB/4800MT/s, 5200MT/s, 5600MT/s, 6000MT/s - Kingston Technology">
              <a:extLst>
                <a:ext uri="{FF2B5EF4-FFF2-40B4-BE49-F238E27FC236}">
                  <a16:creationId xmlns:a16="http://schemas.microsoft.com/office/drawing/2014/main" id="{FD98EA47-6541-24E3-2A00-1CBA76DB55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711627" y="611147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Kingston FURY™ Beast DDR5 RGB Memory – 8GB, 16GB, 32GB, 64GB,  128GB/4800MT/s, 5200MT/s, 5600MT/s, 6000MT/s - Kingston Technology">
              <a:extLst>
                <a:ext uri="{FF2B5EF4-FFF2-40B4-BE49-F238E27FC236}">
                  <a16:creationId xmlns:a16="http://schemas.microsoft.com/office/drawing/2014/main" id="{DB8FF5E6-B17E-2E1E-1BD0-9BCC2A9B98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205116" y="6108224"/>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Kingston FURY™ Beast DDR5 RGB Memory – 8GB, 16GB, 32GB, 64GB,  128GB/4800MT/s, 5200MT/s, 5600MT/s, 6000MT/s - Kingston Technology">
              <a:extLst>
                <a:ext uri="{FF2B5EF4-FFF2-40B4-BE49-F238E27FC236}">
                  <a16:creationId xmlns:a16="http://schemas.microsoft.com/office/drawing/2014/main" id="{5EB836DF-B121-4126-0B2E-EE9344EB45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674954" y="610822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Kingston FURY™ Beast DDR5 RGB Memory – 8GB, 16GB, 32GB, 64GB,  128GB/4800MT/s, 5200MT/s, 5600MT/s, 6000MT/s - Kingston Technology">
              <a:extLst>
                <a:ext uri="{FF2B5EF4-FFF2-40B4-BE49-F238E27FC236}">
                  <a16:creationId xmlns:a16="http://schemas.microsoft.com/office/drawing/2014/main" id="{A9235E48-ABA8-073A-A011-33F93E7D7C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179996" y="610822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PU Intel Core i9 Modelo 3D - TurboSquid 1813851">
              <a:extLst>
                <a:ext uri="{FF2B5EF4-FFF2-40B4-BE49-F238E27FC236}">
                  <a16:creationId xmlns:a16="http://schemas.microsoft.com/office/drawing/2014/main" id="{C98C3EDF-35D9-5B77-D2EF-CC5097A9CE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124006"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PU Intel Core i9 Modelo 3D - TurboSquid 1813851">
              <a:extLst>
                <a:ext uri="{FF2B5EF4-FFF2-40B4-BE49-F238E27FC236}">
                  <a16:creationId xmlns:a16="http://schemas.microsoft.com/office/drawing/2014/main" id="{C3292160-3823-A7F4-131D-D71C87853F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506603"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PU Intel Core i9 Modelo 3D - TurboSquid 1813851">
              <a:extLst>
                <a:ext uri="{FF2B5EF4-FFF2-40B4-BE49-F238E27FC236}">
                  <a16:creationId xmlns:a16="http://schemas.microsoft.com/office/drawing/2014/main" id="{391E38C9-8BE2-C0BF-E401-B3B07A2A00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895299"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PU Intel Core i9 Modelo 3D - TurboSquid 1813851">
              <a:extLst>
                <a:ext uri="{FF2B5EF4-FFF2-40B4-BE49-F238E27FC236}">
                  <a16:creationId xmlns:a16="http://schemas.microsoft.com/office/drawing/2014/main" id="{F461D00E-4F69-FB18-CC55-B98F3B796B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2277896"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PU Intel Core i9 Modelo 3D - TurboSquid 1813851">
              <a:extLst>
                <a:ext uri="{FF2B5EF4-FFF2-40B4-BE49-F238E27FC236}">
                  <a16:creationId xmlns:a16="http://schemas.microsoft.com/office/drawing/2014/main" id="{38C42A10-7540-EADE-B32C-092CE42012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2663233"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Kingston FURY™ Beast DDR5 RGB Memory – 8GB, 16GB, 32GB, 64GB,  128GB/4800MT/s, 5200MT/s, 5600MT/s, 6000MT/s - Kingston Technology">
              <a:extLst>
                <a:ext uri="{FF2B5EF4-FFF2-40B4-BE49-F238E27FC236}">
                  <a16:creationId xmlns:a16="http://schemas.microsoft.com/office/drawing/2014/main" id="{106749B9-A5D9-AED4-A097-FDA7B4F018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685038" y="612710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PU Intel Core i9 Modelo 3D - TurboSquid 1813851">
              <a:extLst>
                <a:ext uri="{FF2B5EF4-FFF2-40B4-BE49-F238E27FC236}">
                  <a16:creationId xmlns:a16="http://schemas.microsoft.com/office/drawing/2014/main" id="{5A2B2B4E-77BD-9376-A7F0-529E725F65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053291"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PU Intel Core i9 Modelo 3D - TurboSquid 1813851">
              <a:extLst>
                <a:ext uri="{FF2B5EF4-FFF2-40B4-BE49-F238E27FC236}">
                  <a16:creationId xmlns:a16="http://schemas.microsoft.com/office/drawing/2014/main" id="{5A3AD929-71CB-ED04-0865-0ABAB2329A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422958" y="6477000"/>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CPU Intel Core i9 Modelo 3D - TurboSquid 1813851">
              <a:extLst>
                <a:ext uri="{FF2B5EF4-FFF2-40B4-BE49-F238E27FC236}">
                  <a16:creationId xmlns:a16="http://schemas.microsoft.com/office/drawing/2014/main" id="{DDDDA5E5-0CFD-6331-E60F-87DA64F4E8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805311" y="6477000"/>
              <a:ext cx="382597" cy="3125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26970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6096000" y="1825624"/>
            <a:ext cx="5999544" cy="5032376"/>
          </a:xfrm>
        </p:spPr>
        <p:txBody>
          <a:bodyPr>
            <a:normAutofit fontScale="92500" lnSpcReduction="10000"/>
          </a:bodyPr>
          <a:lstStyle/>
          <a:p>
            <a:r>
              <a:rPr lang="pt-BR" dirty="0"/>
              <a:t>Os modelos não param de crescer!</a:t>
            </a:r>
          </a:p>
          <a:p>
            <a:r>
              <a:rPr lang="pt-BR" b="0" i="0" dirty="0">
                <a:effectLst/>
              </a:rPr>
              <a:t>Isso se deve aos </a:t>
            </a:r>
            <a:r>
              <a:rPr lang="pt-BR" b="1" i="1" dirty="0">
                <a:effectLst/>
              </a:rPr>
              <a:t>aumentos da disponibilidade de dados</a:t>
            </a:r>
            <a:r>
              <a:rPr lang="pt-BR" dirty="0"/>
              <a:t> e d</a:t>
            </a:r>
            <a:r>
              <a:rPr lang="pt-BR" b="0" i="0" dirty="0">
                <a:effectLst/>
              </a:rPr>
              <a:t>o </a:t>
            </a:r>
            <a:r>
              <a:rPr lang="pt-BR" b="1" i="1" dirty="0">
                <a:effectLst/>
              </a:rPr>
              <a:t>poder de computacional</a:t>
            </a:r>
            <a:r>
              <a:rPr lang="pt-BR" b="0" i="0" dirty="0">
                <a:effectLst/>
              </a:rPr>
              <a:t> e ao desenvolvimento de </a:t>
            </a:r>
            <a:r>
              <a:rPr lang="pt-BR" b="1" i="1" dirty="0">
                <a:effectLst/>
              </a:rPr>
              <a:t>novas técnicas de aprendizado </a:t>
            </a:r>
            <a:r>
              <a:rPr lang="pt-BR" dirty="0">
                <a:effectLst/>
              </a:rPr>
              <a:t>(principalmente de aprendizado profundo).</a:t>
            </a:r>
          </a:p>
          <a:p>
            <a:r>
              <a:rPr lang="pt-BR" dirty="0"/>
              <a:t>Vejamos o modelo de linguagem GPT:</a:t>
            </a:r>
          </a:p>
          <a:p>
            <a:pPr lvl="1">
              <a:buFont typeface="Wingdings" panose="05000000000000000000" pitchFamily="2" charset="2"/>
              <a:buChar char="§"/>
            </a:pPr>
            <a:r>
              <a:rPr lang="pt-BR" b="0" i="0" dirty="0">
                <a:effectLst/>
              </a:rPr>
              <a:t>O GPT-2 tinha aproximadamente 1.5 bilhão de parâmetros (i.e., pesos sinápticos).</a:t>
            </a:r>
          </a:p>
          <a:p>
            <a:pPr lvl="1">
              <a:buFont typeface="Wingdings" panose="05000000000000000000" pitchFamily="2" charset="2"/>
              <a:buChar char="§"/>
            </a:pPr>
            <a:r>
              <a:rPr lang="pt-BR" dirty="0"/>
              <a:t>Já os</a:t>
            </a:r>
            <a:r>
              <a:rPr lang="pt-BR" b="0" i="0" dirty="0">
                <a:effectLst/>
              </a:rPr>
              <a:t> GPT-3/3.5 têm aproximadamente 175 bilhões de parâmetros.</a:t>
            </a:r>
          </a:p>
          <a:p>
            <a:pPr lvl="1">
              <a:buFont typeface="Wingdings" panose="05000000000000000000" pitchFamily="2" charset="2"/>
              <a:buChar char="§"/>
            </a:pPr>
            <a:r>
              <a:rPr lang="pt-BR" dirty="0"/>
              <a:t>E estima-se que o GPT-4 tenha 1.</a:t>
            </a:r>
            <a:r>
              <a:rPr lang="pt-BR" b="0" i="0" dirty="0">
                <a:effectLst/>
              </a:rPr>
              <a:t>76 trilhão de parâmetros.</a:t>
            </a:r>
            <a:endParaRPr lang="pt-BR" dirty="0"/>
          </a:p>
        </p:txBody>
      </p:sp>
      <p:pic>
        <p:nvPicPr>
          <p:cNvPr id="4"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043858"/>
            <a:ext cx="5778962" cy="30798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A0CC59D5-4FA2-75D0-EF44-D4ADFB8E675D}"/>
                  </a:ext>
                </a:extLst>
              </p:cNvPr>
              <p:cNvSpPr txBox="1"/>
              <p:nvPr/>
            </p:nvSpPr>
            <p:spPr>
              <a:xfrm>
                <a:off x="549738" y="5476875"/>
                <a:ext cx="5546262" cy="1200329"/>
              </a:xfrm>
              <a:prstGeom prst="rect">
                <a:avLst/>
              </a:prstGeom>
              <a:noFill/>
            </p:spPr>
            <p:txBody>
              <a:bodyPr wrap="square" rtlCol="0">
                <a:spAutoFit/>
              </a:bodyPr>
              <a:lstStyle/>
              <a:p>
                <a:r>
                  <a:rPr lang="pt-BR" dirty="0"/>
                  <a:t>Se cada parâmetro corresponde a uma variável do tipo </a:t>
                </a:r>
                <a:r>
                  <a:rPr lang="pt-BR" i="1" dirty="0" err="1"/>
                  <a:t>float</a:t>
                </a:r>
                <a:r>
                  <a:rPr lang="pt-BR" dirty="0"/>
                  <a:t> (4 bytes), precisamos de </a:t>
                </a:r>
                <a14:m>
                  <m:oMath xmlns:m="http://schemas.openxmlformats.org/officeDocument/2006/math">
                    <m:r>
                      <a:rPr lang="pt-BR" b="0" i="1" smtClean="0">
                        <a:latin typeface="Cambria Math" panose="02040503050406030204" pitchFamily="18" charset="0"/>
                      </a:rPr>
                      <m:t>1.76</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10</m:t>
                        </m:r>
                      </m:e>
                      <m:sup>
                        <m:r>
                          <a:rPr lang="pt-BR" b="0" i="1" smtClean="0">
                            <a:latin typeface="Cambria Math" panose="02040503050406030204" pitchFamily="18" charset="0"/>
                            <a:ea typeface="Cambria Math" panose="02040503050406030204" pitchFamily="18" charset="0"/>
                          </a:rPr>
                          <m:t>12</m:t>
                        </m:r>
                      </m:sup>
                    </m:sSup>
                    <m:r>
                      <a:rPr lang="pt-BR" b="0" i="1" smtClean="0">
                        <a:latin typeface="Cambria Math" panose="02040503050406030204" pitchFamily="18" charset="0"/>
                        <a:ea typeface="Cambria Math" panose="02040503050406030204" pitchFamily="18" charset="0"/>
                      </a:rPr>
                      <m:t>×4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7</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10</m:t>
                        </m:r>
                      </m:e>
                      <m:sup>
                        <m:r>
                          <a:rPr lang="pt-BR" i="1">
                            <a:latin typeface="Cambria Math" panose="02040503050406030204" pitchFamily="18" charset="0"/>
                            <a:ea typeface="Cambria Math" panose="02040503050406030204" pitchFamily="18" charset="0"/>
                          </a:rPr>
                          <m:t>12</m:t>
                        </m:r>
                      </m:sup>
                    </m:sSup>
                  </m:oMath>
                </a14:m>
                <a:r>
                  <a:rPr lang="pt-BR" dirty="0"/>
                  <a:t> bytes, ou seja, </a:t>
                </a:r>
                <a:r>
                  <a:rPr lang="pt-BR" b="1" dirty="0">
                    <a:solidFill>
                      <a:srgbClr val="FF0000"/>
                    </a:solidFill>
                  </a:rPr>
                  <a:t>7 </a:t>
                </a:r>
                <a:r>
                  <a:rPr lang="pt-BR" b="1" dirty="0" err="1">
                    <a:solidFill>
                      <a:srgbClr val="FF0000"/>
                    </a:solidFill>
                  </a:rPr>
                  <a:t>Terabytes</a:t>
                </a:r>
                <a:r>
                  <a:rPr lang="pt-BR" b="1" dirty="0">
                    <a:solidFill>
                      <a:srgbClr val="FF0000"/>
                    </a:solidFill>
                  </a:rPr>
                  <a:t> </a:t>
                </a:r>
                <a:r>
                  <a:rPr lang="pt-BR" dirty="0"/>
                  <a:t>para armazenar o modelo GPT-4!</a:t>
                </a:r>
              </a:p>
            </p:txBody>
          </p:sp>
        </mc:Choice>
        <mc:Fallback xmlns="">
          <p:sp>
            <p:nvSpPr>
              <p:cNvPr id="19" name="CaixaDeTexto 18">
                <a:extLst>
                  <a:ext uri="{FF2B5EF4-FFF2-40B4-BE49-F238E27FC236}">
                    <a16:creationId xmlns:a16="http://schemas.microsoft.com/office/drawing/2014/main" id="{A0CC59D5-4FA2-75D0-EF44-D4ADFB8E675D}"/>
                  </a:ext>
                </a:extLst>
              </p:cNvPr>
              <p:cNvSpPr txBox="1">
                <a:spLocks noRot="1" noChangeAspect="1" noMove="1" noResize="1" noEditPoints="1" noAdjustHandles="1" noChangeArrowheads="1" noChangeShapeType="1" noTextEdit="1"/>
              </p:cNvSpPr>
              <p:nvPr/>
            </p:nvSpPr>
            <p:spPr>
              <a:xfrm>
                <a:off x="549738" y="5476875"/>
                <a:ext cx="5546262" cy="1200329"/>
              </a:xfrm>
              <a:prstGeom prst="rect">
                <a:avLst/>
              </a:prstGeom>
              <a:blipFill>
                <a:blip r:embed="rId4"/>
                <a:stretch>
                  <a:fillRect l="-879" t="-2538" b="-7107"/>
                </a:stretch>
              </a:blipFill>
            </p:spPr>
            <p:txBody>
              <a:bodyPr/>
              <a:lstStyle/>
              <a:p>
                <a:r>
                  <a:rPr lang="pt-BR">
                    <a:noFill/>
                  </a:rPr>
                  <a:t> </a:t>
                </a:r>
              </a:p>
            </p:txBody>
          </p:sp>
        </mc:Fallback>
      </mc:AlternateContent>
    </p:spTree>
    <p:extLst>
      <p:ext uri="{BB962C8B-B14F-4D97-AF65-F5344CB8AC3E}">
        <p14:creationId xmlns:p14="http://schemas.microsoft.com/office/powerpoint/2010/main" val="3392044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6479070" y="1825624"/>
            <a:ext cx="5562602" cy="5032375"/>
          </a:xfrm>
        </p:spPr>
        <p:txBody>
          <a:bodyPr>
            <a:normAutofit fontScale="92500" lnSpcReduction="20000"/>
          </a:bodyPr>
          <a:lstStyle/>
          <a:p>
            <a:r>
              <a:rPr lang="pt-BR" dirty="0"/>
              <a:t>Nos últimos anos, o </a:t>
            </a:r>
            <a:r>
              <a:rPr lang="pt-BR" b="1" i="1" dirty="0"/>
              <a:t>poder computacional</a:t>
            </a:r>
            <a:r>
              <a:rPr lang="pt-BR" dirty="0"/>
              <a:t> necessário para treinar os modelos de ML amplamente usados hoje </a:t>
            </a:r>
            <a:r>
              <a:rPr lang="pt-BR" b="1" i="1" dirty="0">
                <a:solidFill>
                  <a:srgbClr val="00B050"/>
                </a:solidFill>
              </a:rPr>
              <a:t>teve que crescer 300.000 vezes</a:t>
            </a:r>
            <a:r>
              <a:rPr lang="pt-BR" dirty="0"/>
              <a:t>.</a:t>
            </a:r>
          </a:p>
          <a:p>
            <a:r>
              <a:rPr lang="pt-BR" dirty="0"/>
              <a:t>Essa tendência de redes imensas começou em 2012 com a </a:t>
            </a:r>
            <a:r>
              <a:rPr lang="pt-BR" dirty="0" err="1"/>
              <a:t>AlexNet</a:t>
            </a:r>
            <a:r>
              <a:rPr lang="pt-BR" dirty="0"/>
              <a:t>:</a:t>
            </a:r>
          </a:p>
          <a:p>
            <a:pPr lvl="1">
              <a:buFont typeface="Wingdings" panose="05000000000000000000" pitchFamily="2" charset="2"/>
              <a:buChar char="§"/>
            </a:pPr>
            <a:r>
              <a:rPr lang="pt-BR" dirty="0"/>
              <a:t>CNN que bateu com folga todos os recordes anteriores do desafio </a:t>
            </a:r>
            <a:r>
              <a:rPr lang="pt-BR" b="0" i="1" dirty="0" err="1">
                <a:effectLst/>
              </a:rPr>
              <a:t>ImageNet</a:t>
            </a:r>
            <a:r>
              <a:rPr lang="pt-BR" b="0" i="1" dirty="0">
                <a:effectLst/>
              </a:rPr>
              <a:t> Large </a:t>
            </a:r>
            <a:r>
              <a:rPr lang="pt-BR" b="0" i="1" dirty="0" err="1">
                <a:effectLst/>
              </a:rPr>
              <a:t>Scale</a:t>
            </a:r>
            <a:r>
              <a:rPr lang="pt-BR" b="0" i="1" dirty="0">
                <a:effectLst/>
              </a:rPr>
              <a:t> Visual </a:t>
            </a:r>
            <a:r>
              <a:rPr lang="pt-BR" b="0" i="1" dirty="0" err="1">
                <a:effectLst/>
              </a:rPr>
              <a:t>Recognition</a:t>
            </a:r>
            <a:r>
              <a:rPr lang="pt-BR" b="0" i="0" dirty="0">
                <a:effectLst/>
              </a:rPr>
              <a:t> de 2012.</a:t>
            </a:r>
          </a:p>
          <a:p>
            <a:pPr lvl="1">
              <a:buFont typeface="Wingdings" panose="05000000000000000000" pitchFamily="2" charset="2"/>
              <a:buChar char="§"/>
            </a:pPr>
            <a:r>
              <a:rPr lang="pt-BR" dirty="0"/>
              <a:t>Têm 60 milhões de parâmetros, o que na época a tornou uma das maiores e mais complexas redes.</a:t>
            </a:r>
          </a:p>
          <a:p>
            <a:pPr lvl="1">
              <a:buFont typeface="Wingdings" panose="05000000000000000000" pitchFamily="2" charset="2"/>
              <a:buChar char="§"/>
            </a:pPr>
            <a:r>
              <a:rPr lang="pt-BR" b="1" i="1" dirty="0"/>
              <a:t>Popularizou</a:t>
            </a:r>
            <a:r>
              <a:rPr lang="pt-BR" dirty="0"/>
              <a:t> o uso de </a:t>
            </a:r>
            <a:r>
              <a:rPr lang="pt-BR" b="1" i="1" dirty="0">
                <a:solidFill>
                  <a:srgbClr val="00B050"/>
                </a:solidFill>
              </a:rPr>
              <a:t>camadas convolucionais</a:t>
            </a:r>
            <a:r>
              <a:rPr lang="pt-BR" dirty="0"/>
              <a:t>, </a:t>
            </a:r>
            <a:r>
              <a:rPr lang="pt-BR" b="0" i="0" dirty="0">
                <a:effectLst/>
              </a:rPr>
              <a:t>impulsionando a revolução do aprendizado profundo.</a:t>
            </a:r>
          </a:p>
          <a:p>
            <a:pPr lvl="1">
              <a:buFont typeface="Wingdings" panose="05000000000000000000" pitchFamily="2" charset="2"/>
              <a:buChar char="§"/>
            </a:pPr>
            <a:r>
              <a:rPr lang="pt-BR" b="0" i="0" dirty="0">
                <a:effectLst/>
              </a:rPr>
              <a:t>Foi uma das </a:t>
            </a:r>
            <a:r>
              <a:rPr lang="pt-BR" b="1" i="1" dirty="0">
                <a:solidFill>
                  <a:srgbClr val="00B050"/>
                </a:solidFill>
                <a:effectLst/>
              </a:rPr>
              <a:t>primeiras </a:t>
            </a:r>
            <a:r>
              <a:rPr lang="pt-BR" b="1" i="1" dirty="0" err="1">
                <a:solidFill>
                  <a:srgbClr val="00B050"/>
                </a:solidFill>
                <a:effectLst/>
              </a:rPr>
              <a:t>CNNs</a:t>
            </a:r>
            <a:r>
              <a:rPr lang="pt-BR" b="1" i="1" dirty="0">
                <a:solidFill>
                  <a:srgbClr val="00B050"/>
                </a:solidFill>
                <a:effectLst/>
              </a:rPr>
              <a:t> a usar </a:t>
            </a:r>
            <a:r>
              <a:rPr lang="pt-BR" b="1" i="1" dirty="0" err="1">
                <a:solidFill>
                  <a:srgbClr val="00B050"/>
                </a:solidFill>
                <a:effectLst/>
              </a:rPr>
              <a:t>GPUs</a:t>
            </a:r>
            <a:r>
              <a:rPr lang="pt-BR" b="1" i="1" dirty="0">
                <a:solidFill>
                  <a:srgbClr val="00B050"/>
                </a:solidFill>
                <a:effectLst/>
              </a:rPr>
              <a:t> </a:t>
            </a:r>
            <a:r>
              <a:rPr lang="pt-BR" b="0" i="0" dirty="0">
                <a:effectLst/>
              </a:rPr>
              <a:t>para reduzir o tempo de treinamento.</a:t>
            </a:r>
            <a:endParaRPr lang="pt-BR" dirty="0"/>
          </a:p>
        </p:txBody>
      </p:sp>
      <p:grpSp>
        <p:nvGrpSpPr>
          <p:cNvPr id="6" name="Agrupar 5">
            <a:extLst>
              <a:ext uri="{FF2B5EF4-FFF2-40B4-BE49-F238E27FC236}">
                <a16:creationId xmlns:a16="http://schemas.microsoft.com/office/drawing/2014/main" id="{C391AA6D-2267-6486-D0CD-79DD75C249AA}"/>
              </a:ext>
            </a:extLst>
          </p:cNvPr>
          <p:cNvGrpSpPr/>
          <p:nvPr/>
        </p:nvGrpSpPr>
        <p:grpSpPr>
          <a:xfrm>
            <a:off x="259657" y="1965186"/>
            <a:ext cx="6134101" cy="4170235"/>
            <a:chOff x="1095376" y="1649541"/>
            <a:chExt cx="5943600" cy="4151185"/>
          </a:xfrm>
        </p:grpSpPr>
        <p:pic>
          <p:nvPicPr>
            <p:cNvPr id="3074" name="Picture 2">
              <a:extLst>
                <a:ext uri="{FF2B5EF4-FFF2-40B4-BE49-F238E27FC236}">
                  <a16:creationId xmlns:a16="http://schemas.microsoft.com/office/drawing/2014/main" id="{2FCBCF2B-ADF5-E01A-870D-38BB0D5D0E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1" t="3473" r="1231" b="3888"/>
            <a:stretch/>
          </p:blipFill>
          <p:spPr bwMode="auto">
            <a:xfrm>
              <a:off x="1095376" y="1649541"/>
              <a:ext cx="5943600" cy="4151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00D8779-52E5-35E4-4296-39F03850B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17674" y="4533900"/>
              <a:ext cx="254001" cy="22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2387CEF-2B4C-34EB-D93D-B6E8DCC70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43075" y="4492625"/>
              <a:ext cx="139700"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aixaDeTexto 6">
            <a:extLst>
              <a:ext uri="{FF2B5EF4-FFF2-40B4-BE49-F238E27FC236}">
                <a16:creationId xmlns:a16="http://schemas.microsoft.com/office/drawing/2014/main" id="{782B8F13-5323-F8B3-50C0-B3CD36539850}"/>
              </a:ext>
            </a:extLst>
          </p:cNvPr>
          <p:cNvSpPr txBox="1"/>
          <p:nvPr/>
        </p:nvSpPr>
        <p:spPr>
          <a:xfrm>
            <a:off x="259657" y="6396334"/>
            <a:ext cx="6311557" cy="461665"/>
          </a:xfrm>
          <a:prstGeom prst="rect">
            <a:avLst/>
          </a:prstGeom>
          <a:noFill/>
        </p:spPr>
        <p:txBody>
          <a:bodyPr wrap="square" rtlCol="0">
            <a:spAutoFit/>
          </a:bodyPr>
          <a:lstStyle/>
          <a:p>
            <a:r>
              <a:rPr lang="pt-BR" sz="1200" b="1" dirty="0" err="1"/>
              <a:t>Flops</a:t>
            </a:r>
            <a:r>
              <a:rPr lang="pt-BR" sz="1200" b="1" dirty="0"/>
              <a:t>/s-</a:t>
            </a:r>
            <a:r>
              <a:rPr lang="pt-BR" sz="1200" b="1" dirty="0" err="1"/>
              <a:t>day</a:t>
            </a:r>
            <a:r>
              <a:rPr lang="pt-BR" sz="1200" dirty="0"/>
              <a:t>: quantidade de operações em ponto flutuante por segundo por dia necessárias para treinar o modelo.</a:t>
            </a:r>
          </a:p>
        </p:txBody>
      </p:sp>
    </p:spTree>
    <p:extLst>
      <p:ext uri="{BB962C8B-B14F-4D97-AF65-F5344CB8AC3E}">
        <p14:creationId xmlns:p14="http://schemas.microsoft.com/office/powerpoint/2010/main" val="3263939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6281530" y="1825624"/>
            <a:ext cx="5744818" cy="5032376"/>
          </a:xfrm>
        </p:spPr>
        <p:txBody>
          <a:bodyPr/>
          <a:lstStyle/>
          <a:p>
            <a:r>
              <a:rPr lang="pt-BR" dirty="0"/>
              <a:t>Nos últimos 10 anos, a quantidade de cálculos necessários cresceu extraordinariamente rápido.</a:t>
            </a:r>
          </a:p>
          <a:p>
            <a:r>
              <a:rPr lang="pt-BR" dirty="0"/>
              <a:t>Na “primeira era” do ML, a quantidade de cálculos e, consequentemente, o </a:t>
            </a:r>
            <a:r>
              <a:rPr lang="pt-BR" b="1" i="1" dirty="0"/>
              <a:t>tamanho dos modelos,</a:t>
            </a:r>
            <a:r>
              <a:rPr lang="pt-BR" dirty="0"/>
              <a:t> </a:t>
            </a:r>
            <a:r>
              <a:rPr lang="pt-BR" b="1" i="1" dirty="0"/>
              <a:t>dobrava a cada dois anos </a:t>
            </a:r>
            <a:r>
              <a:rPr lang="pt-BR" dirty="0"/>
              <a:t>aproximadamente.</a:t>
            </a:r>
          </a:p>
          <a:p>
            <a:r>
              <a:rPr lang="pt-BR" dirty="0"/>
              <a:t>Na “era moderna”, os requisitos de computação praticamente dobram a cada </a:t>
            </a:r>
            <a:r>
              <a:rPr lang="pt-BR" b="1" i="1" dirty="0">
                <a:solidFill>
                  <a:srgbClr val="FF0000"/>
                </a:solidFill>
              </a:rPr>
              <a:t>3/4 meses</a:t>
            </a:r>
            <a:r>
              <a:rPr lang="pt-BR" dirty="0"/>
              <a:t>.</a:t>
            </a:r>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2" y="1938129"/>
            <a:ext cx="6018589" cy="376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24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5975645" y="1825624"/>
            <a:ext cx="6050703" cy="5032376"/>
          </a:xfrm>
        </p:spPr>
        <p:txBody>
          <a:bodyPr>
            <a:normAutofit fontScale="92500" lnSpcReduction="20000"/>
          </a:bodyPr>
          <a:lstStyle/>
          <a:p>
            <a:r>
              <a:rPr lang="pt-BR" dirty="0"/>
              <a:t>O que aconteceu nesses últimos 10 anos que explica esse boom?</a:t>
            </a:r>
          </a:p>
          <a:p>
            <a:pPr lvl="1">
              <a:buFont typeface="Wingdings" panose="05000000000000000000" pitchFamily="2" charset="2"/>
              <a:buChar char="§"/>
            </a:pPr>
            <a:r>
              <a:rPr lang="pt-BR" dirty="0"/>
              <a:t>Disponibilidade de </a:t>
            </a:r>
            <a:r>
              <a:rPr lang="pt-BR" b="1" i="1" dirty="0">
                <a:solidFill>
                  <a:srgbClr val="00B050"/>
                </a:solidFill>
              </a:rPr>
              <a:t>grandes volumes de dados</a:t>
            </a:r>
            <a:r>
              <a:rPr lang="pt-BR" dirty="0"/>
              <a:t> devido à internet (&gt; 100 TB/dia).</a:t>
            </a:r>
          </a:p>
          <a:p>
            <a:pPr lvl="1">
              <a:buFont typeface="Wingdings" panose="05000000000000000000" pitchFamily="2" charset="2"/>
              <a:buChar char="§"/>
            </a:pPr>
            <a:r>
              <a:rPr lang="pt-BR" b="1" i="1" dirty="0">
                <a:solidFill>
                  <a:srgbClr val="00B050"/>
                </a:solidFill>
                <a:effectLst/>
              </a:rPr>
              <a:t>Aumento do poder de computacional </a:t>
            </a:r>
            <a:r>
              <a:rPr lang="pt-BR" b="0" i="0" dirty="0">
                <a:effectLst/>
              </a:rPr>
              <a:t>através de </a:t>
            </a:r>
            <a:r>
              <a:rPr lang="pt-BR" dirty="0" err="1"/>
              <a:t>GPUs</a:t>
            </a:r>
            <a:r>
              <a:rPr lang="pt-BR" dirty="0"/>
              <a:t>, </a:t>
            </a:r>
            <a:r>
              <a:rPr lang="pt-BR" dirty="0" err="1"/>
              <a:t>FPGAs</a:t>
            </a:r>
            <a:r>
              <a:rPr lang="pt-BR" dirty="0"/>
              <a:t> e CPUs com múltiplos cores.</a:t>
            </a:r>
          </a:p>
          <a:p>
            <a:pPr lvl="1">
              <a:buFont typeface="Wingdings" panose="05000000000000000000" pitchFamily="2" charset="2"/>
              <a:buChar char="§"/>
            </a:pPr>
            <a:r>
              <a:rPr lang="pt-BR" b="1" i="1" dirty="0">
                <a:solidFill>
                  <a:srgbClr val="00B050"/>
                </a:solidFill>
              </a:rPr>
              <a:t>Surgimento de </a:t>
            </a:r>
            <a:r>
              <a:rPr lang="pt-BR" b="1" i="1" dirty="0">
                <a:solidFill>
                  <a:srgbClr val="00B050"/>
                </a:solidFill>
                <a:effectLst/>
              </a:rPr>
              <a:t>novos algoritmos de ML</a:t>
            </a:r>
            <a:r>
              <a:rPr lang="pt-BR" b="0" i="0" dirty="0">
                <a:effectLst/>
              </a:rPr>
              <a:t>, como redes neurais profundas, redes adversárias generativas (</a:t>
            </a:r>
            <a:r>
              <a:rPr lang="pt-BR" b="0" i="0" dirty="0" err="1">
                <a:effectLst/>
              </a:rPr>
              <a:t>GANs</a:t>
            </a:r>
            <a:r>
              <a:rPr lang="pt-BR" b="0" i="0" dirty="0">
                <a:effectLst/>
              </a:rPr>
              <a:t>), redes de atenção, </a:t>
            </a:r>
            <a:r>
              <a:rPr lang="pt-BR" b="0" i="1" dirty="0" err="1">
                <a:effectLst/>
              </a:rPr>
              <a:t>transformers</a:t>
            </a:r>
            <a:r>
              <a:rPr lang="pt-BR" b="0" i="0" dirty="0">
                <a:effectLst/>
              </a:rPr>
              <a:t>, </a:t>
            </a:r>
            <a:r>
              <a:rPr lang="pt-BR" i="1" dirty="0" err="1"/>
              <a:t>deep</a:t>
            </a:r>
            <a:r>
              <a:rPr lang="pt-BR" dirty="0"/>
              <a:t> </a:t>
            </a:r>
            <a:r>
              <a:rPr lang="pt-BR" i="1" dirty="0" err="1"/>
              <a:t>reinforment-learning</a:t>
            </a:r>
            <a:r>
              <a:rPr lang="pt-BR" b="0" i="0" dirty="0">
                <a:effectLst/>
              </a:rPr>
              <a:t>, etc.</a:t>
            </a:r>
            <a:endParaRPr lang="pt-BR" dirty="0"/>
          </a:p>
          <a:p>
            <a:pPr lvl="1">
              <a:buFont typeface="Wingdings" panose="05000000000000000000" pitchFamily="2" charset="2"/>
              <a:buChar char="§"/>
            </a:pPr>
            <a:r>
              <a:rPr lang="pt-BR" dirty="0"/>
              <a:t>Disponibilidade de </a:t>
            </a:r>
            <a:r>
              <a:rPr lang="pt-BR" b="1" i="1" dirty="0">
                <a:solidFill>
                  <a:srgbClr val="00B050"/>
                </a:solidFill>
              </a:rPr>
              <a:t>frameworks e bibliotecas amigáveis</a:t>
            </a:r>
            <a:r>
              <a:rPr lang="pt-BR" b="0" i="0" dirty="0">
                <a:effectLst/>
              </a:rPr>
              <a:t>, como </a:t>
            </a:r>
            <a:r>
              <a:rPr lang="pt-BR" b="0" i="0" dirty="0" err="1">
                <a:effectLst/>
              </a:rPr>
              <a:t>TensorFlow</a:t>
            </a:r>
            <a:r>
              <a:rPr lang="pt-BR" b="0" i="0" dirty="0">
                <a:effectLst/>
              </a:rPr>
              <a:t> e </a:t>
            </a:r>
            <a:r>
              <a:rPr lang="pt-BR" b="0" i="0" dirty="0" err="1">
                <a:effectLst/>
              </a:rPr>
              <a:t>PyTorch</a:t>
            </a:r>
            <a:r>
              <a:rPr lang="pt-BR" b="0" i="0" dirty="0">
                <a:effectLst/>
              </a:rPr>
              <a:t>,</a:t>
            </a:r>
            <a:r>
              <a:rPr lang="pt-BR" dirty="0"/>
              <a:t> que facilitam o desenvolvimento de soluções com ML.</a:t>
            </a:r>
          </a:p>
          <a:p>
            <a:pPr lvl="1">
              <a:buFont typeface="Wingdings" panose="05000000000000000000" pitchFamily="2" charset="2"/>
              <a:buChar char="§"/>
            </a:pPr>
            <a:r>
              <a:rPr lang="pt-BR" b="0" i="0" dirty="0">
                <a:effectLst/>
              </a:rPr>
              <a:t>O surgimento de </a:t>
            </a:r>
            <a:r>
              <a:rPr lang="pt-BR" b="1" i="1" dirty="0">
                <a:solidFill>
                  <a:srgbClr val="00B050"/>
                </a:solidFill>
                <a:effectLst/>
              </a:rPr>
              <a:t>serviços de computação em nuvem </a:t>
            </a:r>
            <a:r>
              <a:rPr lang="pt-BR" b="0" i="0" dirty="0">
                <a:effectLst/>
              </a:rPr>
              <a:t>ofereceu </a:t>
            </a:r>
            <a:r>
              <a:rPr lang="pt-BR" b="1" i="1" dirty="0">
                <a:solidFill>
                  <a:srgbClr val="00B050"/>
                </a:solidFill>
                <a:effectLst/>
              </a:rPr>
              <a:t>acesso econômico e escalável</a:t>
            </a:r>
            <a:r>
              <a:rPr lang="pt-BR" b="0" i="0" dirty="0">
                <a:effectLst/>
              </a:rPr>
              <a:t> a recursos de computação.</a:t>
            </a:r>
            <a:endParaRPr lang="pt-BR" dirty="0"/>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69" y="2114991"/>
            <a:ext cx="5590077" cy="3498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42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9E2F4-7F61-CDF6-3B2A-63A53435899F}"/>
              </a:ext>
            </a:extLst>
          </p:cNvPr>
          <p:cNvSpPr>
            <a:spLocks noGrp="1"/>
          </p:cNvSpPr>
          <p:nvPr>
            <p:ph type="title"/>
          </p:nvPr>
        </p:nvSpPr>
        <p:spPr/>
        <p:txBody>
          <a:bodyPr/>
          <a:lstStyle/>
          <a:p>
            <a:r>
              <a:rPr lang="pt-BR" dirty="0"/>
              <a:t>Consequências do aumento da capacidade</a:t>
            </a:r>
          </a:p>
        </p:txBody>
      </p:sp>
      <p:sp>
        <p:nvSpPr>
          <p:cNvPr id="3" name="Espaço Reservado para Conteúdo 2">
            <a:extLst>
              <a:ext uri="{FF2B5EF4-FFF2-40B4-BE49-F238E27FC236}">
                <a16:creationId xmlns:a16="http://schemas.microsoft.com/office/drawing/2014/main" id="{31583593-0FD6-2C97-1C07-288168E88075}"/>
              </a:ext>
            </a:extLst>
          </p:cNvPr>
          <p:cNvSpPr>
            <a:spLocks noGrp="1"/>
          </p:cNvSpPr>
          <p:nvPr>
            <p:ph idx="1"/>
          </p:nvPr>
        </p:nvSpPr>
        <p:spPr>
          <a:xfrm>
            <a:off x="6096000" y="1825624"/>
            <a:ext cx="5950227" cy="5032375"/>
          </a:xfrm>
        </p:spPr>
        <p:txBody>
          <a:bodyPr/>
          <a:lstStyle/>
          <a:p>
            <a:r>
              <a:rPr lang="pt-BR" dirty="0"/>
              <a:t>Entretanto, esses </a:t>
            </a:r>
            <a:r>
              <a:rPr lang="pt-BR" b="1" i="1" dirty="0"/>
              <a:t>modelos </a:t>
            </a:r>
            <a:r>
              <a:rPr lang="pt-BR" dirty="0"/>
              <a:t>mais e mais </a:t>
            </a:r>
            <a:r>
              <a:rPr lang="pt-BR" b="1" i="1" dirty="0"/>
              <a:t>complexos</a:t>
            </a:r>
            <a:r>
              <a:rPr lang="pt-BR" dirty="0"/>
              <a:t>, </a:t>
            </a:r>
            <a:r>
              <a:rPr lang="pt-BR" b="1" i="1" dirty="0"/>
              <a:t>necessitam</a:t>
            </a:r>
            <a:r>
              <a:rPr lang="pt-BR" dirty="0"/>
              <a:t>, consequentemente, de </a:t>
            </a:r>
            <a:r>
              <a:rPr lang="pt-BR" b="1" i="1" dirty="0"/>
              <a:t>muito mais </a:t>
            </a:r>
            <a:r>
              <a:rPr lang="pt-BR" dirty="0"/>
              <a:t>capacidade de </a:t>
            </a:r>
            <a:r>
              <a:rPr lang="pt-BR" b="1" i="1" dirty="0"/>
              <a:t>armazenamento</a:t>
            </a:r>
            <a:r>
              <a:rPr lang="pt-BR" dirty="0"/>
              <a:t>, </a:t>
            </a:r>
            <a:r>
              <a:rPr lang="pt-BR" b="1" i="1" dirty="0"/>
              <a:t>energia</a:t>
            </a:r>
            <a:r>
              <a:rPr lang="pt-BR" dirty="0"/>
              <a:t>, </a:t>
            </a:r>
            <a:r>
              <a:rPr lang="pt-BR" b="1" i="1" dirty="0"/>
              <a:t>dispositivos de processamento</a:t>
            </a:r>
            <a:r>
              <a:rPr lang="pt-BR" dirty="0"/>
              <a:t> mais </a:t>
            </a:r>
            <a:r>
              <a:rPr lang="pt-BR" b="1" i="1" dirty="0"/>
              <a:t>poderosos</a:t>
            </a:r>
            <a:r>
              <a:rPr lang="pt-BR" dirty="0"/>
              <a:t> e muito mais </a:t>
            </a:r>
            <a:r>
              <a:rPr lang="pt-BR" b="1" i="1" dirty="0"/>
              <a:t>caros</a:t>
            </a:r>
            <a:r>
              <a:rPr lang="pt-BR" dirty="0"/>
              <a:t> e que </a:t>
            </a:r>
            <a:r>
              <a:rPr lang="pt-BR" b="1" i="1" dirty="0"/>
              <a:t>ocupam grandes espaços</a:t>
            </a:r>
            <a:r>
              <a:rPr lang="pt-BR" dirty="0"/>
              <a:t>.</a:t>
            </a:r>
          </a:p>
          <a:p>
            <a:r>
              <a:rPr lang="pt-BR" b="1" i="1" dirty="0">
                <a:solidFill>
                  <a:srgbClr val="00B050"/>
                </a:solidFill>
              </a:rPr>
              <a:t>Como podemos colocar tudo isso em um dispositivo tinyML?</a:t>
            </a:r>
          </a:p>
        </p:txBody>
      </p:sp>
      <p:sp>
        <p:nvSpPr>
          <p:cNvPr id="12" name="CaixaDeTexto 11">
            <a:extLst>
              <a:ext uri="{FF2B5EF4-FFF2-40B4-BE49-F238E27FC236}">
                <a16:creationId xmlns:a16="http://schemas.microsoft.com/office/drawing/2014/main" id="{09C00BDA-D2F5-9048-75D2-CA70E314E2FE}"/>
              </a:ext>
            </a:extLst>
          </p:cNvPr>
          <p:cNvSpPr txBox="1"/>
          <p:nvPr/>
        </p:nvSpPr>
        <p:spPr>
          <a:xfrm>
            <a:off x="5966010" y="6396334"/>
            <a:ext cx="6210206" cy="461665"/>
          </a:xfrm>
          <a:prstGeom prst="rect">
            <a:avLst/>
          </a:prstGeom>
          <a:noFill/>
        </p:spPr>
        <p:txBody>
          <a:bodyPr wrap="square" rtlCol="0">
            <a:spAutoFit/>
          </a:bodyPr>
          <a:lstStyle/>
          <a:p>
            <a:r>
              <a:rPr lang="pt-BR" sz="1200" b="1" dirty="0"/>
              <a:t>TPU</a:t>
            </a:r>
            <a:r>
              <a:rPr lang="pt-BR" sz="1200" dirty="0"/>
              <a:t>: </a:t>
            </a:r>
            <a:r>
              <a:rPr lang="pt-BR" sz="1200" i="1" dirty="0"/>
              <a:t>Tensor </a:t>
            </a:r>
            <a:r>
              <a:rPr lang="pt-BR" sz="1200" i="1" dirty="0" err="1"/>
              <a:t>Processing</a:t>
            </a:r>
            <a:r>
              <a:rPr lang="pt-BR" sz="1200" i="1" dirty="0"/>
              <a:t> Unit</a:t>
            </a:r>
            <a:r>
              <a:rPr lang="pt-BR" sz="1200" dirty="0"/>
              <a:t>, são </a:t>
            </a:r>
            <a:r>
              <a:rPr lang="pt-BR" sz="1200" dirty="0" err="1"/>
              <a:t>GPUs</a:t>
            </a:r>
            <a:r>
              <a:rPr lang="pt-BR" sz="1200" dirty="0"/>
              <a:t> altamente especializadas para o treinamento e inferência de modelos de aprendizado de máquina, especialmente aqueles que usam o </a:t>
            </a:r>
            <a:r>
              <a:rPr lang="pt-BR" sz="1200" dirty="0" err="1"/>
              <a:t>TensorFlow</a:t>
            </a:r>
            <a:r>
              <a:rPr lang="pt-BR" sz="1200" dirty="0"/>
              <a:t>.</a:t>
            </a:r>
          </a:p>
        </p:txBody>
      </p:sp>
      <p:grpSp>
        <p:nvGrpSpPr>
          <p:cNvPr id="22" name="Agrupar 21">
            <a:extLst>
              <a:ext uri="{FF2B5EF4-FFF2-40B4-BE49-F238E27FC236}">
                <a16:creationId xmlns:a16="http://schemas.microsoft.com/office/drawing/2014/main" id="{EE48825D-6F4A-2EFE-A3BB-D82C648A25E0}"/>
              </a:ext>
            </a:extLst>
          </p:cNvPr>
          <p:cNvGrpSpPr/>
          <p:nvPr/>
        </p:nvGrpSpPr>
        <p:grpSpPr>
          <a:xfrm>
            <a:off x="341817" y="1708940"/>
            <a:ext cx="5472002" cy="5061409"/>
            <a:chOff x="341817" y="1460465"/>
            <a:chExt cx="5472002" cy="5061409"/>
          </a:xfrm>
        </p:grpSpPr>
        <p:pic>
          <p:nvPicPr>
            <p:cNvPr id="4" name="Imagem 3">
              <a:extLst>
                <a:ext uri="{FF2B5EF4-FFF2-40B4-BE49-F238E27FC236}">
                  <a16:creationId xmlns:a16="http://schemas.microsoft.com/office/drawing/2014/main" id="{B38550C5-5EE2-4110-AB77-05AC4E3C3FAE}"/>
                </a:ext>
              </a:extLst>
            </p:cNvPr>
            <p:cNvPicPr>
              <a:picLocks noChangeAspect="1"/>
            </p:cNvPicPr>
            <p:nvPr/>
          </p:nvPicPr>
          <p:blipFill>
            <a:blip r:embed="rId2"/>
            <a:stretch>
              <a:fillRect/>
            </a:stretch>
          </p:blipFill>
          <p:spPr>
            <a:xfrm>
              <a:off x="341817" y="2980999"/>
              <a:ext cx="2561264" cy="1443622"/>
            </a:xfrm>
            <a:prstGeom prst="rect">
              <a:avLst/>
            </a:prstGeom>
          </p:spPr>
        </p:pic>
        <p:pic>
          <p:nvPicPr>
            <p:cNvPr id="5" name="Picture 2" descr="Em dez anos, hidrelétricas perderão espaço na geração de energia para solar  e eólica - Jornal O Globo">
              <a:extLst>
                <a:ext uri="{FF2B5EF4-FFF2-40B4-BE49-F238E27FC236}">
                  <a16:creationId xmlns:a16="http://schemas.microsoft.com/office/drawing/2014/main" id="{A0F32197-5583-BDB5-2CFF-FA0D7063B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781" y="2980999"/>
              <a:ext cx="2406036" cy="14436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oogle apresenta a Cloud TPU, segunda geração da Tensor Processing Unit -  IT Forum">
              <a:extLst>
                <a:ext uri="{FF2B5EF4-FFF2-40B4-BE49-F238E27FC236}">
                  <a16:creationId xmlns:a16="http://schemas.microsoft.com/office/drawing/2014/main" id="{3C86CB8F-A8B9-F11A-C5AF-492A0416F9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98" t="11157" r="8201" b="12145"/>
            <a:stretch/>
          </p:blipFill>
          <p:spPr bwMode="auto">
            <a:xfrm>
              <a:off x="426229" y="4929706"/>
              <a:ext cx="1224904" cy="8754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F2AC2B6-B833-FF0A-5864-2E9C3015240C}"/>
                </a:ext>
              </a:extLst>
            </p:cNvPr>
            <p:cNvPicPr>
              <a:picLocks noChangeAspect="1"/>
            </p:cNvPicPr>
            <p:nvPr/>
          </p:nvPicPr>
          <p:blipFill rotWithShape="1">
            <a:blip r:embed="rId5"/>
            <a:srcRect l="8120" t="9806"/>
            <a:stretch/>
          </p:blipFill>
          <p:spPr>
            <a:xfrm>
              <a:off x="3555047" y="5356903"/>
              <a:ext cx="1180598" cy="964982"/>
            </a:xfrm>
            <a:prstGeom prst="rect">
              <a:avLst/>
            </a:prstGeom>
          </p:spPr>
        </p:pic>
        <p:sp>
          <p:nvSpPr>
            <p:cNvPr id="8" name="Seta: para Baixo 7">
              <a:extLst>
                <a:ext uri="{FF2B5EF4-FFF2-40B4-BE49-F238E27FC236}">
                  <a16:creationId xmlns:a16="http://schemas.microsoft.com/office/drawing/2014/main" id="{0793AA12-47B4-DD77-DF36-457836F09EAC}"/>
                </a:ext>
              </a:extLst>
            </p:cNvPr>
            <p:cNvSpPr/>
            <p:nvPr/>
          </p:nvSpPr>
          <p:spPr>
            <a:xfrm rot="5400000">
              <a:off x="2953738" y="354247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Baixo 8">
              <a:extLst>
                <a:ext uri="{FF2B5EF4-FFF2-40B4-BE49-F238E27FC236}">
                  <a16:creationId xmlns:a16="http://schemas.microsoft.com/office/drawing/2014/main" id="{AB58DEAC-38FD-D626-3193-399A1BEDBE16}"/>
                </a:ext>
              </a:extLst>
            </p:cNvPr>
            <p:cNvSpPr/>
            <p:nvPr/>
          </p:nvSpPr>
          <p:spPr>
            <a:xfrm>
              <a:off x="1493687" y="4491107"/>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Seta: para Baixo 9">
              <a:extLst>
                <a:ext uri="{FF2B5EF4-FFF2-40B4-BE49-F238E27FC236}">
                  <a16:creationId xmlns:a16="http://schemas.microsoft.com/office/drawing/2014/main" id="{2428031C-3F6C-64E9-BF30-448B58AABBBE}"/>
                </a:ext>
              </a:extLst>
            </p:cNvPr>
            <p:cNvSpPr/>
            <p:nvPr/>
          </p:nvSpPr>
          <p:spPr>
            <a:xfrm rot="16200000">
              <a:off x="2953738" y="5646614"/>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19F589A-5DD9-0AC0-E8A8-74A6B36C4A4A}"/>
                </a:ext>
              </a:extLst>
            </p:cNvPr>
            <p:cNvSpPr txBox="1"/>
            <p:nvPr/>
          </p:nvSpPr>
          <p:spPr>
            <a:xfrm>
              <a:off x="3737685" y="4811778"/>
              <a:ext cx="1180598" cy="368827"/>
            </a:xfrm>
            <a:prstGeom prst="rect">
              <a:avLst/>
            </a:prstGeom>
            <a:noFill/>
          </p:spPr>
          <p:txBody>
            <a:bodyPr wrap="square" rtlCol="0">
              <a:spAutoFit/>
            </a:bodyPr>
            <a:lstStyle/>
            <a:p>
              <a:pPr algn="ctr"/>
              <a:r>
                <a:rPr lang="pt-BR" sz="2000" b="1" dirty="0"/>
                <a:t>TinyML</a:t>
              </a:r>
            </a:p>
          </p:txBody>
        </p:sp>
        <p:pic>
          <p:nvPicPr>
            <p:cNvPr id="14" name="Imagem 13">
              <a:extLst>
                <a:ext uri="{FF2B5EF4-FFF2-40B4-BE49-F238E27FC236}">
                  <a16:creationId xmlns:a16="http://schemas.microsoft.com/office/drawing/2014/main" id="{3362DDED-62EF-0221-2429-6A1DB5A72B42}"/>
                </a:ext>
              </a:extLst>
            </p:cNvPr>
            <p:cNvPicPr>
              <a:picLocks noChangeAspect="1"/>
            </p:cNvPicPr>
            <p:nvPr/>
          </p:nvPicPr>
          <p:blipFill rotWithShape="1">
            <a:blip r:embed="rId6"/>
            <a:srcRect l="7414" t="7138"/>
            <a:stretch/>
          </p:blipFill>
          <p:spPr>
            <a:xfrm>
              <a:off x="1754765" y="5132239"/>
              <a:ext cx="939643" cy="785799"/>
            </a:xfrm>
            <a:prstGeom prst="rect">
              <a:avLst/>
            </a:prstGeom>
          </p:spPr>
        </p:pic>
        <p:pic>
          <p:nvPicPr>
            <p:cNvPr id="2052" name="Picture 4" descr="Intel Processador Xeon Eight-Core E5-2660 2,2GHz 8.0GT/s 20MB LGA2011 sem  ventilador, varejo BX80621E52660 | Amazon.com.br">
              <a:extLst>
                <a:ext uri="{FF2B5EF4-FFF2-40B4-BE49-F238E27FC236}">
                  <a16:creationId xmlns:a16="http://schemas.microsoft.com/office/drawing/2014/main" id="{F57034EF-0882-A068-AD2E-BF6D5482A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273"/>
            <a:stretch/>
          </p:blipFill>
          <p:spPr bwMode="auto">
            <a:xfrm>
              <a:off x="735861" y="5958123"/>
              <a:ext cx="605640" cy="563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ória Kingston FURY™ Beast DDR5 - 8 GB, 16 GB, 32 GB, 64 GB, 128  GB/4800MT/s, 5200MT/s, 5600MT/s, 6000MT/s - Kingston Technology">
              <a:extLst>
                <a:ext uri="{FF2B5EF4-FFF2-40B4-BE49-F238E27FC236}">
                  <a16:creationId xmlns:a16="http://schemas.microsoft.com/office/drawing/2014/main" id="{A38AE509-D84A-688D-FB68-A398836EE6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63" t="29700" r="4630" b="21473"/>
            <a:stretch/>
          </p:blipFill>
          <p:spPr bwMode="auto">
            <a:xfrm>
              <a:off x="1617753" y="6029059"/>
              <a:ext cx="822520" cy="4527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a:extLst>
                <a:ext uri="{FF2B5EF4-FFF2-40B4-BE49-F238E27FC236}">
                  <a16:creationId xmlns:a16="http://schemas.microsoft.com/office/drawing/2014/main" id="{A4063435-1985-4A34-A0AF-8E5EAC7EA448}"/>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4703" b="4769"/>
            <a:stretch/>
          </p:blipFill>
          <p:spPr>
            <a:xfrm>
              <a:off x="2194085" y="1460465"/>
              <a:ext cx="1821651" cy="1101367"/>
            </a:xfrm>
            <a:prstGeom prst="rect">
              <a:avLst/>
            </a:prstGeom>
          </p:spPr>
        </p:pic>
        <p:sp>
          <p:nvSpPr>
            <p:cNvPr id="21" name="Chave Esquerda 20">
              <a:extLst>
                <a:ext uri="{FF2B5EF4-FFF2-40B4-BE49-F238E27FC236}">
                  <a16:creationId xmlns:a16="http://schemas.microsoft.com/office/drawing/2014/main" id="{4000B806-6F6B-BA1D-75A0-13CC1F6B81D5}"/>
                </a:ext>
              </a:extLst>
            </p:cNvPr>
            <p:cNvSpPr/>
            <p:nvPr/>
          </p:nvSpPr>
          <p:spPr>
            <a:xfrm rot="16200000">
              <a:off x="2911836" y="-8187"/>
              <a:ext cx="331964" cy="547200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2111173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02017" y="1825624"/>
                <a:ext cx="5774635" cy="5032376"/>
              </a:xfrm>
            </p:spPr>
            <p:txBody>
              <a:bodyPr>
                <a:normAutofit fontScale="92500" lnSpcReduction="10000"/>
              </a:bodyPr>
              <a:lstStyle/>
              <a:p>
                <a:r>
                  <a:rPr lang="pt-BR" dirty="0"/>
                  <a:t>A figura ao lado mostra a evolução dos modelos de ML na tarefa de classificação de imagem usando o conjunto de dados ImageNet-1K (1000 classes) como </a:t>
                </a:r>
                <a:r>
                  <a:rPr lang="pt-BR" i="1" dirty="0"/>
                  <a:t>benchmark</a:t>
                </a:r>
                <a:r>
                  <a:rPr lang="pt-BR" dirty="0"/>
                  <a:t>.</a:t>
                </a:r>
              </a:p>
              <a:p>
                <a:r>
                  <a:rPr lang="pt-BR" dirty="0"/>
                  <a:t>O eixo </a:t>
                </a:r>
                <a14:m>
                  <m:oMath xmlns:m="http://schemas.openxmlformats.org/officeDocument/2006/math">
                    <m:r>
                      <a:rPr lang="pt-BR" b="0" i="1" smtClean="0">
                        <a:latin typeface="Cambria Math" panose="02040503050406030204" pitchFamily="18" charset="0"/>
                      </a:rPr>
                      <m:t>𝑥</m:t>
                    </m:r>
                  </m:oMath>
                </a14:m>
                <a:r>
                  <a:rPr lang="pt-BR" dirty="0"/>
                  <a:t> mostra o </a:t>
                </a:r>
                <a:r>
                  <a:rPr lang="pt-BR" b="1" i="1" dirty="0"/>
                  <a:t>custo computacional </a:t>
                </a:r>
                <a:r>
                  <a:rPr lang="pt-BR" dirty="0"/>
                  <a:t>do modelo (i.e., quantidade de </a:t>
                </a:r>
                <a:r>
                  <a:rPr lang="pt-BR" i="1" dirty="0"/>
                  <a:t>flops</a:t>
                </a:r>
                <a:r>
                  <a:rPr lang="pt-BR" dirty="0"/>
                  <a:t> necessárias para uma classificação).</a:t>
                </a:r>
              </a:p>
              <a:p>
                <a:r>
                  <a:rPr lang="pt-BR" dirty="0"/>
                  <a:t>O eixo </a:t>
                </a:r>
                <a14:m>
                  <m:oMath xmlns:m="http://schemas.openxmlformats.org/officeDocument/2006/math">
                    <m:r>
                      <a:rPr lang="pt-BR" b="0" i="1" smtClean="0">
                        <a:latin typeface="Cambria Math" panose="02040503050406030204" pitchFamily="18" charset="0"/>
                      </a:rPr>
                      <m:t>𝑦</m:t>
                    </m:r>
                  </m:oMath>
                </a14:m>
                <a:r>
                  <a:rPr lang="pt-BR" dirty="0"/>
                  <a:t> mostra a </a:t>
                </a:r>
                <a:r>
                  <a:rPr lang="pt-BR" b="1" i="1" dirty="0"/>
                  <a:t>acurácia</a:t>
                </a:r>
                <a:r>
                  <a:rPr lang="pt-BR" dirty="0"/>
                  <a:t> (taxa de acertos).  </a:t>
                </a:r>
              </a:p>
              <a:p>
                <a:r>
                  <a:rPr lang="pt-BR" dirty="0"/>
                  <a:t>O tamanho de cada círculo corresponde à </a:t>
                </a:r>
                <a:r>
                  <a:rPr lang="pt-BR" b="1" i="1" dirty="0"/>
                  <a:t>complexidade</a:t>
                </a:r>
                <a:r>
                  <a:rPr lang="pt-BR" dirty="0"/>
                  <a:t> (i.e., quantidade de parâmetros) do modelo.</a:t>
                </a:r>
              </a:p>
            </p:txBody>
          </p:sp>
        </mc:Choice>
        <mc:Fallback xmlns="">
          <p:sp>
            <p:nvSpPr>
              <p:cNvPr id="3" name="Espaço Reservado para Conteúdo 2">
                <a:extLst>
                  <a:ext uri="{FF2B5EF4-FFF2-40B4-BE49-F238E27FC236}">
                    <a16:creationId xmlns:a16="http://schemas.microsoft.com/office/drawing/2014/main" id="{6DD84541-9BA4-854B-CA6B-32EF0BA48870}"/>
                  </a:ext>
                </a:extLst>
              </p:cNvPr>
              <p:cNvSpPr>
                <a:spLocks noGrp="1" noRot="1" noChangeAspect="1" noMove="1" noResize="1" noEditPoints="1" noAdjustHandles="1" noChangeArrowheads="1" noChangeShapeType="1" noTextEdit="1"/>
              </p:cNvSpPr>
              <p:nvPr>
                <p:ph idx="1"/>
              </p:nvPr>
            </p:nvSpPr>
            <p:spPr>
              <a:xfrm>
                <a:off x="6202017" y="1825624"/>
                <a:ext cx="5774635" cy="5032376"/>
              </a:xfrm>
              <a:blipFill>
                <a:blip r:embed="rId2"/>
                <a:stretch>
                  <a:fillRect l="-1582" t="-2421" r="-2848"/>
                </a:stretch>
              </a:blipFill>
            </p:spPr>
            <p:txBody>
              <a:bodyPr/>
              <a:lstStyle/>
              <a:p>
                <a:r>
                  <a:rPr lang="pt-BR">
                    <a:noFill/>
                  </a:rPr>
                  <a:t> </a:t>
                </a:r>
              </a:p>
            </p:txBody>
          </p:sp>
        </mc:Fallback>
      </mc:AlternateContent>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990808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dirty="0"/>
              <a:t>Para execução em dispositivos tinyML, devemos procurar por modelos com: </a:t>
            </a:r>
          </a:p>
          <a:p>
            <a:pPr lvl="1">
              <a:buFont typeface="Wingdings" panose="05000000000000000000" pitchFamily="2" charset="2"/>
              <a:buChar char="§"/>
            </a:pPr>
            <a:r>
              <a:rPr lang="pt-BR" dirty="0"/>
              <a:t>Poucos parâmetros (i.e., círculos pequenos), pois a quantidade de parâmetros está associada à quantidade de memória demandada pelo modelo.</a:t>
            </a:r>
          </a:p>
          <a:p>
            <a:pPr lvl="1">
              <a:buFont typeface="Wingdings" panose="05000000000000000000" pitchFamily="2" charset="2"/>
              <a:buChar char="§"/>
            </a:pPr>
            <a:r>
              <a:rPr lang="pt-BR" dirty="0"/>
              <a:t>Quantidade necessária de </a:t>
            </a:r>
            <a:r>
              <a:rPr lang="pt-BR" i="1" dirty="0"/>
              <a:t>flops</a:t>
            </a:r>
            <a:r>
              <a:rPr lang="pt-BR" dirty="0"/>
              <a:t> baixa, pois a quantidade de operações está diretamente relacionada ao consumo de energia. Além disso, a quantidade de operações do modelo deve ser suportada pelo poder computacional da CPU.</a:t>
            </a:r>
          </a:p>
          <a:p>
            <a:pPr lvl="1">
              <a:buFont typeface="Wingdings" panose="05000000000000000000" pitchFamily="2" charset="2"/>
              <a:buChar char="§"/>
            </a:pPr>
            <a:r>
              <a:rPr lang="pt-BR" dirty="0"/>
              <a:t>Alta acurácia.</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1663789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a:p>
            <a:r>
              <a:rPr lang="pt-BR" dirty="0"/>
              <a:t>Camadas: 5 convolucionais e 3 densas.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6" name="Retângulo 5">
            <a:extLst>
              <a:ext uri="{FF2B5EF4-FFF2-40B4-BE49-F238E27FC236}">
                <a16:creationId xmlns:a16="http://schemas.microsoft.com/office/drawing/2014/main" id="{4A1A0515-40CB-5A81-CBE9-3CC8FE7AF516}"/>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4880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pic>
        <p:nvPicPr>
          <p:cNvPr id="6" name="Imagem 5">
            <a:extLst>
              <a:ext uri="{FF2B5EF4-FFF2-40B4-BE49-F238E27FC236}">
                <a16:creationId xmlns:a16="http://schemas.microsoft.com/office/drawing/2014/main" id="{3AB4BC2B-1486-E893-FC9C-D2017083B47C}"/>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3CFEB629-36C7-2E3B-B3D4-30FBBD9D048B}"/>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A343CD29-4A94-09D5-73A1-B373B8D4CEA3}"/>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3654DD4B-A339-E5A2-A6F0-018719B4D826}"/>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46533E12-A816-F0ED-F913-6DBE9B7972A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Retângulo 12">
            <a:extLst>
              <a:ext uri="{FF2B5EF4-FFF2-40B4-BE49-F238E27FC236}">
                <a16:creationId xmlns:a16="http://schemas.microsoft.com/office/drawing/2014/main" id="{E46D84EE-B142-F3DA-BE0C-A06330CDA0F5}"/>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25040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r>
              <a:rPr lang="pt-BR" dirty="0"/>
              <a:t> ou Aprendizado Profundo</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838200" y="1825625"/>
            <a:ext cx="11104756" cy="2032697"/>
          </a:xfrm>
        </p:spPr>
        <p:txBody>
          <a:bodyPr>
            <a:normAutofit lnSpcReduction="10000"/>
          </a:bodyPr>
          <a:lstStyle/>
          <a:p>
            <a:r>
              <a:rPr lang="pt-BR" b="1" i="1" dirty="0">
                <a:solidFill>
                  <a:srgbClr val="1F1F1F"/>
                </a:solidFill>
                <a:effectLst/>
                <a:latin typeface="Google Sans"/>
              </a:rPr>
              <a:t>Subárea</a:t>
            </a:r>
            <a:r>
              <a:rPr lang="pt-BR" b="0" i="0" dirty="0">
                <a:solidFill>
                  <a:srgbClr val="1F1F1F"/>
                </a:solidFill>
                <a:effectLst/>
                <a:latin typeface="Google Sans"/>
              </a:rPr>
              <a:t> do aprendizado de máquina que usa </a:t>
            </a:r>
            <a:r>
              <a:rPr lang="pt-BR" b="1" i="1" dirty="0">
                <a:solidFill>
                  <a:srgbClr val="1F1F1F"/>
                </a:solidFill>
                <a:effectLst/>
                <a:latin typeface="Google Sans"/>
              </a:rPr>
              <a:t>redes neurais artificiais com muitas camadas ocultas</a:t>
            </a:r>
            <a:r>
              <a:rPr lang="pt-BR" b="0" i="0" dirty="0">
                <a:solidFill>
                  <a:srgbClr val="1F1F1F"/>
                </a:solidFill>
                <a:effectLst/>
                <a:latin typeface="Google Sans"/>
              </a:rPr>
              <a:t> para aprender com dados.</a:t>
            </a:r>
          </a:p>
          <a:p>
            <a:r>
              <a:rPr lang="pt-BR" dirty="0">
                <a:solidFill>
                  <a:srgbClr val="1F1F1F"/>
                </a:solidFill>
                <a:latin typeface="Google Sans"/>
              </a:rPr>
              <a:t>Por terem uma </a:t>
            </a:r>
            <a:r>
              <a:rPr lang="pt-BR" b="1" i="1" dirty="0">
                <a:solidFill>
                  <a:srgbClr val="1F1F1F"/>
                </a:solidFill>
                <a:latin typeface="Google Sans"/>
              </a:rPr>
              <a:t>grande capacidade de aprendizado</a:t>
            </a:r>
            <a:r>
              <a:rPr lang="pt-BR" dirty="0">
                <a:solidFill>
                  <a:srgbClr val="1F1F1F"/>
                </a:solidFill>
                <a:latin typeface="Google Sans"/>
              </a:rPr>
              <a:t>, em geral, precisam de uma </a:t>
            </a:r>
            <a:r>
              <a:rPr lang="pt-BR" b="1" i="1" dirty="0">
                <a:solidFill>
                  <a:srgbClr val="1F1F1F"/>
                </a:solidFill>
                <a:latin typeface="Google Sans"/>
              </a:rPr>
              <a:t>grande quantidade de dados </a:t>
            </a:r>
            <a:r>
              <a:rPr lang="pt-BR" dirty="0">
                <a:solidFill>
                  <a:srgbClr val="1F1F1F"/>
                </a:solidFill>
                <a:latin typeface="Google Sans"/>
              </a:rPr>
              <a:t>para aprenderem (i.e., encontrar uma solução geral).</a:t>
            </a:r>
            <a:endParaRPr lang="pt-BR" dirty="0"/>
          </a:p>
        </p:txBody>
      </p:sp>
      <p:pic>
        <p:nvPicPr>
          <p:cNvPr id="1028" name="Picture 4" descr="Future prospects of deep learning in medicine | LaptrinhX">
            <a:extLst>
              <a:ext uri="{FF2B5EF4-FFF2-40B4-BE49-F238E27FC236}">
                <a16:creationId xmlns:a16="http://schemas.microsoft.com/office/drawing/2014/main" id="{8BEC618D-AEA4-ED9D-06A0-802AFAF11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60"/>
          <a:stretch/>
        </p:blipFill>
        <p:spPr bwMode="auto">
          <a:xfrm>
            <a:off x="4678169" y="4081375"/>
            <a:ext cx="7310321" cy="246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503F1CA4-FE10-73FB-D3A2-9E6C9D459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8322"/>
            <a:ext cx="3003145" cy="2864741"/>
          </a:xfrm>
          <a:prstGeom prst="rect">
            <a:avLst/>
          </a:prstGeom>
        </p:spPr>
      </p:pic>
      <p:sp>
        <p:nvSpPr>
          <p:cNvPr id="4" name="CaixaDeTexto 3">
            <a:extLst>
              <a:ext uri="{FF2B5EF4-FFF2-40B4-BE49-F238E27FC236}">
                <a16:creationId xmlns:a16="http://schemas.microsoft.com/office/drawing/2014/main" id="{2BEF4C88-C5B3-E58E-F44E-9DFF2620B337}"/>
              </a:ext>
            </a:extLst>
          </p:cNvPr>
          <p:cNvSpPr txBox="1"/>
          <p:nvPr/>
        </p:nvSpPr>
        <p:spPr>
          <a:xfrm>
            <a:off x="4678169" y="3738623"/>
            <a:ext cx="2463411" cy="369332"/>
          </a:xfrm>
          <a:prstGeom prst="rect">
            <a:avLst/>
          </a:prstGeom>
          <a:noFill/>
        </p:spPr>
        <p:txBody>
          <a:bodyPr wrap="square" rtlCol="0">
            <a:spAutoFit/>
          </a:bodyPr>
          <a:lstStyle/>
          <a:p>
            <a:pPr algn="ctr"/>
            <a:r>
              <a:rPr lang="pt-BR" dirty="0"/>
              <a:t>Rede neural rasa</a:t>
            </a:r>
          </a:p>
        </p:txBody>
      </p:sp>
      <p:sp>
        <p:nvSpPr>
          <p:cNvPr id="5" name="CaixaDeTexto 4">
            <a:extLst>
              <a:ext uri="{FF2B5EF4-FFF2-40B4-BE49-F238E27FC236}">
                <a16:creationId xmlns:a16="http://schemas.microsoft.com/office/drawing/2014/main" id="{FB9C9FA5-E7D6-B62F-554F-265E6538CA38}"/>
              </a:ext>
            </a:extLst>
          </p:cNvPr>
          <p:cNvSpPr txBox="1"/>
          <p:nvPr/>
        </p:nvSpPr>
        <p:spPr>
          <a:xfrm>
            <a:off x="7978405" y="3716345"/>
            <a:ext cx="3964552" cy="369332"/>
          </a:xfrm>
          <a:prstGeom prst="rect">
            <a:avLst/>
          </a:prstGeom>
          <a:noFill/>
        </p:spPr>
        <p:txBody>
          <a:bodyPr wrap="square" rtlCol="0">
            <a:spAutoFit/>
          </a:bodyPr>
          <a:lstStyle/>
          <a:p>
            <a:pPr algn="ctr"/>
            <a:r>
              <a:rPr lang="pt-BR" dirty="0"/>
              <a:t>Rede neural profunda</a:t>
            </a:r>
          </a:p>
        </p:txBody>
      </p:sp>
    </p:spTree>
    <p:extLst>
      <p:ext uri="{BB962C8B-B14F-4D97-AF65-F5344CB8AC3E}">
        <p14:creationId xmlns:p14="http://schemas.microsoft.com/office/powerpoint/2010/main" val="1335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dirty="0"/>
              <a:t>Acurácia de 71.5%</a:t>
            </a:r>
          </a:p>
          <a:p>
            <a:pPr lvl="1">
              <a:buFont typeface="Wingdings" panose="05000000000000000000" pitchFamily="2" charset="2"/>
              <a:buChar char="§"/>
            </a:pPr>
            <a:r>
              <a:rPr lang="pt-BR" dirty="0"/>
              <a:t>Tamanho: 528 MB</a:t>
            </a:r>
          </a:p>
          <a:p>
            <a:r>
              <a:rPr lang="pt-BR" dirty="0"/>
              <a:t>Camadas: 13 convolucionais e 3 densas. </a:t>
            </a:r>
          </a:p>
          <a:p>
            <a:r>
              <a:rPr lang="pt-BR" dirty="0"/>
              <a:t>Em dois anos, saímos de um modelo pequeno, requerendo poucos </a:t>
            </a:r>
            <a:r>
              <a:rPr lang="pt-BR" i="1" dirty="0"/>
              <a:t>flops</a:t>
            </a:r>
            <a:r>
              <a:rPr lang="pt-BR" dirty="0"/>
              <a:t> (baixo consumo), mas com</a:t>
            </a:r>
            <a:r>
              <a:rPr lang="pt-BR" i="1" dirty="0"/>
              <a:t> </a:t>
            </a:r>
            <a:r>
              <a:rPr lang="pt-BR" dirty="0"/>
              <a:t>baixa acurácia para modelos mais precisos, porém mais de 8 vezes maiores e requerendo 15 vezes mais </a:t>
            </a:r>
            <a:r>
              <a:rPr lang="pt-BR" i="1" dirty="0"/>
              <a:t>flops</a:t>
            </a:r>
            <a:r>
              <a:rPr lang="pt-BR" dirty="0"/>
              <a:t> (alto consumo).</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712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VGGNet</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b="1" dirty="0">
                <a:solidFill>
                  <a:srgbClr val="00B050"/>
                </a:solidFill>
              </a:rPr>
              <a:t>Acurácia de 71.5%</a:t>
            </a:r>
          </a:p>
          <a:p>
            <a:pPr lvl="1">
              <a:buFont typeface="Wingdings" panose="05000000000000000000" pitchFamily="2" charset="2"/>
              <a:buChar char="§"/>
            </a:pPr>
            <a:r>
              <a:rPr lang="pt-BR" b="1" dirty="0">
                <a:solidFill>
                  <a:srgbClr val="FF0000"/>
                </a:solidFill>
              </a:rPr>
              <a:t>Tamanho: 528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32B0722C-CF78-E708-4262-7AAFA5432D07}"/>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12" name="CaixaDeTexto 11">
            <a:extLst>
              <a:ext uri="{FF2B5EF4-FFF2-40B4-BE49-F238E27FC236}">
                <a16:creationId xmlns:a16="http://schemas.microsoft.com/office/drawing/2014/main" id="{B01DEAB1-5469-54A5-D88E-E729BEEE9098}"/>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13" name="Agrupar 12">
            <a:extLst>
              <a:ext uri="{FF2B5EF4-FFF2-40B4-BE49-F238E27FC236}">
                <a16:creationId xmlns:a16="http://schemas.microsoft.com/office/drawing/2014/main" id="{174446E7-00D2-BA44-5E67-C9DFCDA63B9D}"/>
              </a:ext>
            </a:extLst>
          </p:cNvPr>
          <p:cNvGrpSpPr>
            <a:grpSpLocks noChangeAspect="1"/>
          </p:cNvGrpSpPr>
          <p:nvPr/>
        </p:nvGrpSpPr>
        <p:grpSpPr>
          <a:xfrm>
            <a:off x="7507942" y="3830166"/>
            <a:ext cx="1224000" cy="1224000"/>
            <a:chOff x="9850592" y="3027833"/>
            <a:chExt cx="1440000" cy="1440000"/>
          </a:xfrm>
        </p:grpSpPr>
        <p:cxnSp>
          <p:nvCxnSpPr>
            <p:cNvPr id="14" name="Conector reto 13">
              <a:extLst>
                <a:ext uri="{FF2B5EF4-FFF2-40B4-BE49-F238E27FC236}">
                  <a16:creationId xmlns:a16="http://schemas.microsoft.com/office/drawing/2014/main" id="{2A8ECB02-90E7-0B2B-1809-F30D2D53922C}"/>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74BB66C1-5D10-E336-A51F-4B72E35EB25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882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362926" y="1483112"/>
            <a:ext cx="5633604" cy="5374888"/>
          </a:xfrm>
        </p:spPr>
        <p:txBody>
          <a:bodyPr>
            <a:normAutofit fontScale="85000" lnSpcReduction="20000"/>
          </a:bodyPr>
          <a:lstStyle/>
          <a:p>
            <a:r>
              <a:rPr lang="pt-BR" b="1" dirty="0"/>
              <a:t>ResNet-50</a:t>
            </a:r>
            <a:r>
              <a:rPr lang="pt-BR" dirty="0"/>
              <a:t> (Microsoft - 2015) </a:t>
            </a:r>
          </a:p>
          <a:p>
            <a:pPr lvl="1">
              <a:buFont typeface="Wingdings" panose="05000000000000000000" pitchFamily="2" charset="2"/>
              <a:buChar char="§"/>
            </a:pPr>
            <a:r>
              <a:rPr lang="pt-BR" b="1" dirty="0"/>
              <a:t>Acurácia de 75.8%</a:t>
            </a:r>
          </a:p>
          <a:p>
            <a:pPr lvl="1">
              <a:buFont typeface="Wingdings" panose="05000000000000000000" pitchFamily="2" charset="2"/>
              <a:buChar char="§"/>
            </a:pPr>
            <a:r>
              <a:rPr lang="pt-BR" b="1" dirty="0"/>
              <a:t>Tamanho: 22.7 MB</a:t>
            </a:r>
          </a:p>
          <a:p>
            <a:r>
              <a:rPr lang="pt-BR" dirty="0"/>
              <a:t>Camadas: 48 convolucionais, 2 de </a:t>
            </a:r>
            <a:r>
              <a:rPr lang="pt-BR" i="1" dirty="0" err="1"/>
              <a:t>pooling</a:t>
            </a:r>
            <a:r>
              <a:rPr lang="pt-BR" dirty="0"/>
              <a:t> (agrupamento) e 1 densa. </a:t>
            </a:r>
          </a:p>
          <a:p>
            <a:r>
              <a:rPr lang="pt-BR" dirty="0"/>
              <a:t>Arquitetura muito mais eficiente do que a </a:t>
            </a:r>
            <a:r>
              <a:rPr lang="pt-BR" dirty="0" err="1"/>
              <a:t>VGGNet</a:t>
            </a:r>
            <a:r>
              <a:rPr lang="pt-BR" dirty="0"/>
              <a:t> pois introduz </a:t>
            </a:r>
          </a:p>
          <a:p>
            <a:pPr lvl="1">
              <a:buFont typeface="Wingdings" panose="05000000000000000000" pitchFamily="2" charset="2"/>
              <a:buChar char="§"/>
            </a:pPr>
            <a:r>
              <a:rPr lang="pt-BR" b="1" i="1" dirty="0" err="1"/>
              <a:t>Dropout</a:t>
            </a:r>
            <a:r>
              <a:rPr lang="pt-BR" dirty="0"/>
              <a:t>: </a:t>
            </a:r>
            <a:r>
              <a:rPr lang="pt-BR" b="0" i="0" dirty="0">
                <a:effectLst/>
              </a:rPr>
              <a:t>desliga aleatoriamente algumas das conexões da rede durante o treinamento para </a:t>
            </a:r>
            <a:r>
              <a:rPr lang="pt-BR" dirty="0"/>
              <a:t>evitar o sobreajuste.</a:t>
            </a:r>
          </a:p>
          <a:p>
            <a:pPr lvl="1"/>
            <a:r>
              <a:rPr lang="pt-BR" b="1" dirty="0">
                <a:effectLst/>
              </a:rPr>
              <a:t>Blocos residuais</a:t>
            </a:r>
            <a:r>
              <a:rPr lang="pt-BR" b="0" i="0" dirty="0">
                <a:effectLst/>
              </a:rPr>
              <a:t>: são atalhos entre camadas convolucionais que mitigam o problema do desaparecimento do gradiente.</a:t>
            </a:r>
            <a:endParaRPr lang="pt-BR" dirty="0"/>
          </a:p>
          <a:p>
            <a:r>
              <a:rPr lang="pt-BR" dirty="0"/>
              <a:t>Em um ano, saímos de um modelo extremamente grande e que requer muitos </a:t>
            </a:r>
            <a:r>
              <a:rPr lang="pt-BR" i="1" dirty="0"/>
              <a:t>flops</a:t>
            </a:r>
            <a:r>
              <a:rPr lang="pt-BR" dirty="0"/>
              <a:t>, mas razoavelmente preciso para um modelo 23 vezes menor, mais preciso e necessitando de 3 vezes menos </a:t>
            </a:r>
            <a:r>
              <a:rPr lang="pt-BR" i="1" dirty="0"/>
              <a:t>flops</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148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ResNet-50</a:t>
            </a:r>
            <a:r>
              <a:rPr lang="pt-BR" dirty="0"/>
              <a:t> (Microsoft - 2015) </a:t>
            </a:r>
          </a:p>
          <a:p>
            <a:pPr lvl="1">
              <a:buFont typeface="Wingdings" panose="05000000000000000000" pitchFamily="2" charset="2"/>
              <a:buChar char="§"/>
            </a:pPr>
            <a:r>
              <a:rPr lang="pt-BR" b="1" dirty="0">
                <a:solidFill>
                  <a:srgbClr val="00B050"/>
                </a:solidFill>
              </a:rPr>
              <a:t>Acurácia de 75.8%</a:t>
            </a:r>
          </a:p>
          <a:p>
            <a:pPr lvl="1">
              <a:buFont typeface="Wingdings" panose="05000000000000000000" pitchFamily="2" charset="2"/>
              <a:buChar char="§"/>
            </a:pPr>
            <a:r>
              <a:rPr lang="pt-BR" b="1" dirty="0">
                <a:solidFill>
                  <a:srgbClr val="00B050"/>
                </a:solidFill>
              </a:rPr>
              <a:t>Tamanho: 22.7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49257A4A-5A77-5406-FF53-5BB6D38C08B0}"/>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8DC9F8E2-97E1-2FAF-5239-A37319F30327}"/>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60403ADF-1C39-3F39-5F89-1B51040922C3}"/>
              </a:ext>
            </a:extLst>
          </p:cNvPr>
          <p:cNvGrpSpPr>
            <a:grpSpLocks noChangeAspect="1"/>
          </p:cNvGrpSpPr>
          <p:nvPr/>
        </p:nvGrpSpPr>
        <p:grpSpPr>
          <a:xfrm>
            <a:off x="7507942" y="3830166"/>
            <a:ext cx="1224000" cy="1224000"/>
            <a:chOff x="9850592" y="3027833"/>
            <a:chExt cx="1440000" cy="1440000"/>
          </a:xfrm>
        </p:grpSpPr>
        <p:cxnSp>
          <p:nvCxnSpPr>
            <p:cNvPr id="9" name="Conector reto 8">
              <a:extLst>
                <a:ext uri="{FF2B5EF4-FFF2-40B4-BE49-F238E27FC236}">
                  <a16:creationId xmlns:a16="http://schemas.microsoft.com/office/drawing/2014/main" id="{87438474-2E3D-AB65-602D-EAFFE1F14AA8}"/>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74B93108-677C-7141-1D48-5F0160869F88}"/>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406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lnSpcReduction="10000"/>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a:t>
            </a:r>
          </a:p>
          <a:p>
            <a:r>
              <a:rPr lang="pt-BR" dirty="0"/>
              <a:t>Camadas: 27 convolucionais e 2 densas.</a:t>
            </a:r>
          </a:p>
          <a:p>
            <a:r>
              <a:rPr lang="pt-BR" dirty="0"/>
              <a:t>Adequado para aplicações de visão computacional em dispositivos móveis e embarcados (</a:t>
            </a:r>
            <a:r>
              <a:rPr lang="pt-BR" dirty="0" err="1"/>
              <a:t>edgeML</a:t>
            </a:r>
            <a:r>
              <a:rPr lang="pt-BR"/>
              <a:t>).</a:t>
            </a:r>
            <a:endParaRPr lang="pt-BR" dirty="0"/>
          </a:p>
          <a:p>
            <a:r>
              <a:rPr lang="pt-BR" dirty="0"/>
              <a:t>Usa camadas de </a:t>
            </a:r>
            <a:r>
              <a:rPr lang="pt-BR" b="1" i="1" dirty="0"/>
              <a:t>convolução separável em profundidade</a:t>
            </a:r>
            <a:r>
              <a:rPr lang="pt-BR" dirty="0"/>
              <a:t> em vez de convolução comum, reduzindo assim o tamanho do modelo, a quantidade de cálculos e melhorando a eficiência computacional da rede.</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680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CaixaDeTexto 7">
            <a:extLst>
              <a:ext uri="{FF2B5EF4-FFF2-40B4-BE49-F238E27FC236}">
                <a16:creationId xmlns:a16="http://schemas.microsoft.com/office/drawing/2014/main" id="{AA3D2EC8-AF15-6A2F-91D1-865A0C92DCB5}"/>
              </a:ext>
            </a:extLst>
          </p:cNvPr>
          <p:cNvSpPr txBox="1"/>
          <p:nvPr/>
        </p:nvSpPr>
        <p:spPr>
          <a:xfrm>
            <a:off x="6644306" y="5780782"/>
            <a:ext cx="5272710" cy="646331"/>
          </a:xfrm>
          <a:prstGeom prst="rect">
            <a:avLst/>
          </a:prstGeom>
          <a:noFill/>
        </p:spPr>
        <p:txBody>
          <a:bodyPr wrap="square" rtlCol="0">
            <a:spAutoFit/>
          </a:bodyPr>
          <a:lstStyle/>
          <a:p>
            <a:pPr algn="ctr"/>
            <a:r>
              <a:rPr lang="pt-BR" dirty="0"/>
              <a:t>Os modelos, até este ponto, ainda eram muito grandes para dispositivos </a:t>
            </a:r>
            <a:r>
              <a:rPr lang="pt-BR" dirty="0" err="1"/>
              <a:t>IoT</a:t>
            </a:r>
            <a:r>
              <a:rPr lang="pt-BR" dirty="0"/>
              <a:t> com recursos restritos.</a:t>
            </a:r>
          </a:p>
        </p:txBody>
      </p:sp>
    </p:spTree>
    <p:extLst>
      <p:ext uri="{BB962C8B-B14F-4D97-AF65-F5344CB8AC3E}">
        <p14:creationId xmlns:p14="http://schemas.microsoft.com/office/powerpoint/2010/main" val="3545223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a:t>
            </a:r>
            <a:r>
              <a:rPr lang="pt-BR" dirty="0" err="1"/>
              <a:t>tinyML</a:t>
            </a:r>
            <a:r>
              <a:rPr lang="pt-BR" dirty="0"/>
              <a:t>?</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516217" y="1825624"/>
            <a:ext cx="6589645" cy="5032376"/>
          </a:xfrm>
        </p:spPr>
        <p:txBody>
          <a:bodyPr>
            <a:normAutofit/>
          </a:bodyPr>
          <a:lstStyle/>
          <a:p>
            <a:r>
              <a:rPr lang="pt-BR" dirty="0"/>
              <a:t>Nitidamente, mesmo os menores modelos, não cabem em dispositivos tinyML (IoT).</a:t>
            </a:r>
          </a:p>
          <a:p>
            <a:r>
              <a:rPr lang="pt-BR" dirty="0"/>
              <a:t>Portanto, surge a pergunta:</a:t>
            </a:r>
          </a:p>
          <a:p>
            <a:pPr lvl="1">
              <a:buFont typeface="Wingdings" panose="05000000000000000000" pitchFamily="2" charset="2"/>
              <a:buChar char="§"/>
            </a:pPr>
            <a:r>
              <a:rPr lang="pt-BR" i="1" dirty="0"/>
              <a:t>Como podemos reduzir ainda mais esses modelos para que caibam na memória destes dispositivos, possam ser executados por eles e consumam pouca energia?</a:t>
            </a:r>
          </a:p>
          <a:p>
            <a:endParaRPr lang="pt-BR" dirty="0"/>
          </a:p>
        </p:txBody>
      </p:sp>
      <p:grpSp>
        <p:nvGrpSpPr>
          <p:cNvPr id="6" name="Agrupar 5">
            <a:extLst>
              <a:ext uri="{FF2B5EF4-FFF2-40B4-BE49-F238E27FC236}">
                <a16:creationId xmlns:a16="http://schemas.microsoft.com/office/drawing/2014/main" id="{44D1EC2C-0429-6075-E539-275FE186D41E}"/>
              </a:ext>
            </a:extLst>
          </p:cNvPr>
          <p:cNvGrpSpPr>
            <a:grpSpLocks noChangeAspect="1"/>
          </p:cNvGrpSpPr>
          <p:nvPr/>
        </p:nvGrpSpPr>
        <p:grpSpPr>
          <a:xfrm>
            <a:off x="1202633" y="1914939"/>
            <a:ext cx="3493267" cy="3528000"/>
            <a:chOff x="-1282149" y="2281099"/>
            <a:chExt cx="2998305" cy="3028122"/>
          </a:xfrm>
        </p:grpSpPr>
        <p:pic>
          <p:nvPicPr>
            <p:cNvPr id="1026" name="Picture 2" descr="IconExperience » G-Collection » Compress Icon">
              <a:extLst>
                <a:ext uri="{FF2B5EF4-FFF2-40B4-BE49-F238E27FC236}">
                  <a16:creationId xmlns:a16="http://schemas.microsoft.com/office/drawing/2014/main" id="{9C7C4EC4-B8F4-74B0-AC55-846FA17FBE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4"/>
            <a:stretch/>
          </p:blipFill>
          <p:spPr bwMode="auto">
            <a:xfrm>
              <a:off x="-1282149" y="2281099"/>
              <a:ext cx="2998305" cy="30281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mitations of Deep Learning for Vision, and How We Might Fix Them">
              <a:extLst>
                <a:ext uri="{FF2B5EF4-FFF2-40B4-BE49-F238E27FC236}">
                  <a16:creationId xmlns:a16="http://schemas.microsoft.com/office/drawing/2014/main" id="{84AC5BCC-1595-6E2C-06EF-D63756633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7" t="6377" r="1544" b="6377"/>
            <a:stretch/>
          </p:blipFill>
          <p:spPr bwMode="auto">
            <a:xfrm>
              <a:off x="-137613" y="2658680"/>
              <a:ext cx="1755759" cy="10569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70591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a:t>
            </a:r>
            <a:r>
              <a:rPr lang="pt-BR" dirty="0" err="1"/>
              <a:t>tinyML</a:t>
            </a:r>
            <a:r>
              <a:rPr lang="pt-BR" dirty="0"/>
              <a:t>?</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332285" y="2842591"/>
            <a:ext cx="6410739" cy="2075643"/>
          </a:xfrm>
        </p:spPr>
        <p:txBody>
          <a:bodyPr>
            <a:normAutofit/>
          </a:bodyPr>
          <a:lstStyle/>
          <a:p>
            <a:r>
              <a:rPr lang="pt-BR" dirty="0"/>
              <a:t>Podemos lançar mão de três abordagens:</a:t>
            </a:r>
          </a:p>
          <a:p>
            <a:pPr lvl="1">
              <a:buFont typeface="Wingdings" panose="05000000000000000000" pitchFamily="2" charset="2"/>
              <a:buChar char="§"/>
            </a:pPr>
            <a:r>
              <a:rPr lang="pt-BR" dirty="0"/>
              <a:t>Redução/Compressão dos modelos.</a:t>
            </a:r>
          </a:p>
          <a:p>
            <a:pPr lvl="1">
              <a:buFont typeface="Wingdings" panose="05000000000000000000" pitchFamily="2" charset="2"/>
              <a:buChar char="§"/>
            </a:pPr>
            <a:r>
              <a:rPr lang="pt-BR" i="1" dirty="0"/>
              <a:t>Frameworks</a:t>
            </a:r>
            <a:r>
              <a:rPr lang="pt-BR" dirty="0"/>
              <a:t> mais enxutos e eficientes.</a:t>
            </a:r>
          </a:p>
          <a:p>
            <a:pPr lvl="1">
              <a:buFont typeface="Wingdings" panose="05000000000000000000" pitchFamily="2" charset="2"/>
              <a:buChar char="§"/>
            </a:pPr>
            <a:r>
              <a:rPr lang="pt-BR" dirty="0"/>
              <a:t>Hardwares específicos/customizados para ML.</a:t>
            </a:r>
          </a:p>
        </p:txBody>
      </p:sp>
      <p:sp>
        <p:nvSpPr>
          <p:cNvPr id="4" name="Retângulo 3">
            <a:extLst>
              <a:ext uri="{FF2B5EF4-FFF2-40B4-BE49-F238E27FC236}">
                <a16:creationId xmlns:a16="http://schemas.microsoft.com/office/drawing/2014/main" id="{439D3AC7-01F1-B0A5-66A9-7D1196375A5E}"/>
              </a:ext>
            </a:extLst>
          </p:cNvPr>
          <p:cNvSpPr/>
          <p:nvPr/>
        </p:nvSpPr>
        <p:spPr>
          <a:xfrm>
            <a:off x="1023730" y="2474843"/>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4341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Técnicas de compressão dos modelos</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r>
              <a:rPr lang="pt-BR" dirty="0"/>
              <a:t>Em geral, podemos utilizar três técnicas para reduzir os modelos sem perder muito de seu desempenho:</a:t>
            </a:r>
          </a:p>
          <a:p>
            <a:pPr lvl="1">
              <a:buFont typeface="Wingdings" panose="05000000000000000000" pitchFamily="2" charset="2"/>
              <a:buChar char="§"/>
            </a:pPr>
            <a:r>
              <a:rPr lang="pt-BR" i="1" dirty="0" err="1"/>
              <a:t>Pruning</a:t>
            </a:r>
            <a:r>
              <a:rPr lang="pt-BR" dirty="0"/>
              <a:t> (ou poda);</a:t>
            </a:r>
          </a:p>
          <a:p>
            <a:pPr lvl="1">
              <a:buFont typeface="Wingdings" panose="05000000000000000000" pitchFamily="2" charset="2"/>
              <a:buChar char="§"/>
            </a:pPr>
            <a:r>
              <a:rPr lang="pt-BR" dirty="0"/>
              <a:t>Quantização;</a:t>
            </a:r>
          </a:p>
          <a:p>
            <a:pPr lvl="1">
              <a:buFont typeface="Wingdings" panose="05000000000000000000" pitchFamily="2" charset="2"/>
              <a:buChar char="§"/>
            </a:pPr>
            <a:r>
              <a:rPr lang="pt-BR" i="1" dirty="0"/>
              <a:t>Clustering</a:t>
            </a:r>
            <a:r>
              <a:rPr lang="pt-BR" dirty="0"/>
              <a:t>;</a:t>
            </a:r>
          </a:p>
          <a:p>
            <a:pPr lvl="1">
              <a:buFont typeface="Wingdings" panose="05000000000000000000" pitchFamily="2" charset="2"/>
              <a:buChar char="§"/>
            </a:pPr>
            <a:r>
              <a:rPr lang="pt-BR" i="1" dirty="0" err="1"/>
              <a:t>Knowledge</a:t>
            </a:r>
            <a:r>
              <a:rPr lang="pt-BR" i="1" dirty="0"/>
              <a:t> </a:t>
            </a:r>
            <a:r>
              <a:rPr lang="pt-BR" i="1" dirty="0" err="1"/>
              <a:t>Distillation</a:t>
            </a:r>
            <a:r>
              <a:rPr lang="pt-BR" i="1" dirty="0"/>
              <a:t> </a:t>
            </a:r>
            <a:r>
              <a:rPr lang="pt-BR" dirty="0"/>
              <a:t>(ou </a:t>
            </a:r>
            <a:r>
              <a:rPr lang="pt-BR" b="0" dirty="0">
                <a:effectLst/>
              </a:rPr>
              <a:t>destilação de conhecimento).</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61392" y="3212388"/>
            <a:ext cx="2670312" cy="246490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82727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3" name="Espaço Reservado para Conteúdo 2">
            <a:extLst>
              <a:ext uri="{FF2B5EF4-FFF2-40B4-BE49-F238E27FC236}">
                <a16:creationId xmlns:a16="http://schemas.microsoft.com/office/drawing/2014/main" id="{94EE3E53-C330-9B89-9B16-12E0F36F3A5F}"/>
              </a:ext>
            </a:extLst>
          </p:cNvPr>
          <p:cNvSpPr>
            <a:spLocks noGrp="1"/>
          </p:cNvSpPr>
          <p:nvPr>
            <p:ph idx="1"/>
          </p:nvPr>
        </p:nvSpPr>
        <p:spPr>
          <a:xfrm>
            <a:off x="6212627" y="1825624"/>
            <a:ext cx="5814000" cy="5032375"/>
          </a:xfrm>
        </p:spPr>
        <p:txBody>
          <a:bodyPr>
            <a:normAutofit lnSpcReduction="10000"/>
          </a:bodyPr>
          <a:lstStyle/>
          <a:p>
            <a:r>
              <a:rPr lang="pt-BR" dirty="0"/>
              <a:t>Remove conexões para reduzir a quantidade de cálculos necessários (i.e., reduz a demanda computacional), e diminuir o tamanho do modelo.</a:t>
            </a:r>
          </a:p>
          <a:p>
            <a:r>
              <a:rPr lang="pt-BR" dirty="0"/>
              <a:t>Aplicado após o treinamento.</a:t>
            </a:r>
          </a:p>
          <a:p>
            <a:r>
              <a:rPr lang="pt-BR" b="0" i="0" dirty="0">
                <a:effectLst/>
              </a:rPr>
              <a:t>Essa remoção pode ser baseada em critérios como, por exemplo, a magnitude dos pesos.</a:t>
            </a:r>
          </a:p>
          <a:p>
            <a:pPr lvl="1">
              <a:buFont typeface="Wingdings" panose="05000000000000000000" pitchFamily="2" charset="2"/>
              <a:buChar char="§"/>
            </a:pPr>
            <a:r>
              <a:rPr lang="pt-BR" dirty="0"/>
              <a:t>P</a:t>
            </a:r>
            <a:r>
              <a:rPr lang="pt-BR" b="0" i="0" dirty="0">
                <a:effectLst/>
              </a:rPr>
              <a:t>esos com magnitudes próximas de zero são removidos do modelo pois podem não interferir no seu desempenho.</a:t>
            </a:r>
          </a:p>
        </p:txBody>
      </p:sp>
      <p:pic>
        <p:nvPicPr>
          <p:cNvPr id="13" name="Imagem 12">
            <a:extLst>
              <a:ext uri="{FF2B5EF4-FFF2-40B4-BE49-F238E27FC236}">
                <a16:creationId xmlns:a16="http://schemas.microsoft.com/office/drawing/2014/main" id="{EEC97568-7FE5-8BC0-8294-7E5AC28E3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00" y="2243207"/>
            <a:ext cx="5814000" cy="3113354"/>
          </a:xfrm>
          <a:prstGeom prst="rect">
            <a:avLst/>
          </a:prstGeom>
        </p:spPr>
      </p:pic>
    </p:spTree>
    <p:extLst>
      <p:ext uri="{BB962C8B-B14F-4D97-AF65-F5344CB8AC3E}">
        <p14:creationId xmlns:p14="http://schemas.microsoft.com/office/powerpoint/2010/main" val="264424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6858000" y="1825624"/>
            <a:ext cx="5233640" cy="5032375"/>
          </a:xfrm>
        </p:spPr>
        <p:txBody>
          <a:bodyPr>
            <a:normAutofit lnSpcReduction="10000"/>
          </a:bodyPr>
          <a:lstStyle/>
          <a:p>
            <a:r>
              <a:rPr lang="pt-BR" dirty="0"/>
              <a:t>Um exemplo muito comum de uso do </a:t>
            </a:r>
            <a:r>
              <a:rPr lang="pt-BR" i="1" dirty="0" err="1"/>
              <a:t>deep</a:t>
            </a:r>
            <a:r>
              <a:rPr lang="pt-BR" i="1" dirty="0"/>
              <a:t> </a:t>
            </a:r>
            <a:r>
              <a:rPr lang="pt-BR" i="1" dirty="0" err="1"/>
              <a:t>learning</a:t>
            </a:r>
            <a:r>
              <a:rPr lang="pt-BR" dirty="0"/>
              <a:t> é a </a:t>
            </a:r>
            <a:r>
              <a:rPr lang="pt-BR" b="1" i="1" dirty="0"/>
              <a:t>classificação de imagens</a:t>
            </a:r>
            <a:r>
              <a:rPr lang="pt-BR" dirty="0"/>
              <a:t>.</a:t>
            </a:r>
          </a:p>
          <a:p>
            <a:r>
              <a:rPr lang="pt-BR" dirty="0"/>
              <a:t>Se tivermos uma base de dados com imagens de gatos e cachorros, podemos </a:t>
            </a:r>
            <a:r>
              <a:rPr lang="pt-BR" b="1" i="1" dirty="0"/>
              <a:t>treinar uma rede neural profunda para identificá-los </a:t>
            </a:r>
            <a:r>
              <a:rPr lang="pt-BR" dirty="0"/>
              <a:t>em imagens.</a:t>
            </a:r>
          </a:p>
          <a:p>
            <a:r>
              <a:rPr lang="pt-BR" dirty="0"/>
              <a:t>O </a:t>
            </a:r>
            <a:r>
              <a:rPr lang="pt-BR" b="1" i="1" dirty="0">
                <a:solidFill>
                  <a:srgbClr val="00B050"/>
                </a:solidFill>
              </a:rPr>
              <a:t>objetivo</a:t>
            </a:r>
            <a:r>
              <a:rPr lang="pt-BR" dirty="0"/>
              <a:t> é obter um </a:t>
            </a:r>
            <a:r>
              <a:rPr lang="pt-BR" b="1" i="1" dirty="0">
                <a:solidFill>
                  <a:srgbClr val="00B050"/>
                </a:solidFill>
              </a:rPr>
              <a:t>modelo que generalize</a:t>
            </a:r>
            <a:r>
              <a:rPr lang="pt-BR" dirty="0"/>
              <a:t>, ou seja, que identifique gatos ou cachorros não vistos durante o treinamento.</a:t>
            </a:r>
          </a:p>
        </p:txBody>
      </p:sp>
      <p:pic>
        <p:nvPicPr>
          <p:cNvPr id="2050" name="Picture 2" descr="Simple Image Classification using Convolutional Neural Network — Deep  Learning in python. | by Venkatesh Tata | Becoming Human: Artificial  Intelligence Magazine">
            <a:extLst>
              <a:ext uri="{FF2B5EF4-FFF2-40B4-BE49-F238E27FC236}">
                <a16:creationId xmlns:a16="http://schemas.microsoft.com/office/drawing/2014/main" id="{205C3FB7-7E39-8328-E951-DF67D1DBE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18" b="9513"/>
          <a:stretch/>
        </p:blipFill>
        <p:spPr bwMode="auto">
          <a:xfrm>
            <a:off x="100360" y="2352104"/>
            <a:ext cx="6757640" cy="29447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EF13FF9-DC40-F925-445A-14398086AEE7}"/>
              </a:ext>
            </a:extLst>
          </p:cNvPr>
          <p:cNvSpPr txBox="1"/>
          <p:nvPr/>
        </p:nvSpPr>
        <p:spPr>
          <a:xfrm>
            <a:off x="2790263" y="5065996"/>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1</a:t>
            </a:r>
          </a:p>
        </p:txBody>
      </p:sp>
      <p:sp>
        <p:nvSpPr>
          <p:cNvPr id="7" name="CaixaDeTexto 6">
            <a:extLst>
              <a:ext uri="{FF2B5EF4-FFF2-40B4-BE49-F238E27FC236}">
                <a16:creationId xmlns:a16="http://schemas.microsoft.com/office/drawing/2014/main" id="{9892AD7D-C8E2-04F4-9936-06ECADDB4A74}"/>
              </a:ext>
            </a:extLst>
          </p:cNvPr>
          <p:cNvSpPr txBox="1"/>
          <p:nvPr/>
        </p:nvSpPr>
        <p:spPr>
          <a:xfrm>
            <a:off x="3671210" y="49736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2</a:t>
            </a:r>
          </a:p>
        </p:txBody>
      </p:sp>
      <p:sp>
        <p:nvSpPr>
          <p:cNvPr id="8" name="CaixaDeTexto 7">
            <a:extLst>
              <a:ext uri="{FF2B5EF4-FFF2-40B4-BE49-F238E27FC236}">
                <a16:creationId xmlns:a16="http://schemas.microsoft.com/office/drawing/2014/main" id="{3DC6DB16-99B6-62DE-1D33-337151D4C4B3}"/>
              </a:ext>
            </a:extLst>
          </p:cNvPr>
          <p:cNvSpPr txBox="1"/>
          <p:nvPr/>
        </p:nvSpPr>
        <p:spPr>
          <a:xfrm>
            <a:off x="4497658" y="48351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3</a:t>
            </a:r>
          </a:p>
        </p:txBody>
      </p:sp>
      <p:sp>
        <p:nvSpPr>
          <p:cNvPr id="9" name="CaixaDeTexto 8">
            <a:extLst>
              <a:ext uri="{FF2B5EF4-FFF2-40B4-BE49-F238E27FC236}">
                <a16:creationId xmlns:a16="http://schemas.microsoft.com/office/drawing/2014/main" id="{D9811440-9516-7FE3-5696-94128711B6B7}"/>
              </a:ext>
            </a:extLst>
          </p:cNvPr>
          <p:cNvSpPr txBox="1"/>
          <p:nvPr/>
        </p:nvSpPr>
        <p:spPr>
          <a:xfrm>
            <a:off x="5097607" y="4460229"/>
            <a:ext cx="914400" cy="461665"/>
          </a:xfrm>
          <a:prstGeom prst="rect">
            <a:avLst/>
          </a:prstGeom>
          <a:noFill/>
        </p:spPr>
        <p:txBody>
          <a:bodyPr wrap="square" rtlCol="0">
            <a:spAutoFit/>
          </a:bodyPr>
          <a:lstStyle/>
          <a:p>
            <a:pPr algn="ctr"/>
            <a:r>
              <a:rPr lang="pt-BR" sz="1200" dirty="0"/>
              <a:t>Output </a:t>
            </a:r>
            <a:r>
              <a:rPr lang="pt-BR" sz="1200" dirty="0" err="1"/>
              <a:t>Layer</a:t>
            </a:r>
            <a:endParaRPr lang="pt-BR" sz="1200" dirty="0"/>
          </a:p>
        </p:txBody>
      </p:sp>
    </p:spTree>
    <p:extLst>
      <p:ext uri="{BB962C8B-B14F-4D97-AF65-F5344CB8AC3E}">
        <p14:creationId xmlns:p14="http://schemas.microsoft.com/office/powerpoint/2010/main" val="3325662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17" name="Espaço Reservado para Conteúdo 16">
            <a:extLst>
              <a:ext uri="{FF2B5EF4-FFF2-40B4-BE49-F238E27FC236}">
                <a16:creationId xmlns:a16="http://schemas.microsoft.com/office/drawing/2014/main" id="{BB814ADD-7E15-65BD-8188-7026A059F328}"/>
              </a:ext>
            </a:extLst>
          </p:cNvPr>
          <p:cNvSpPr>
            <a:spLocks noGrp="1"/>
          </p:cNvSpPr>
          <p:nvPr>
            <p:ph idx="1"/>
          </p:nvPr>
        </p:nvSpPr>
        <p:spPr>
          <a:xfrm>
            <a:off x="6211957" y="1825625"/>
            <a:ext cx="5812356" cy="5032800"/>
          </a:xfrm>
        </p:spPr>
        <p:txBody>
          <a:bodyPr>
            <a:normAutofit fontScale="92500" lnSpcReduction="10000"/>
          </a:bodyPr>
          <a:lstStyle/>
          <a:p>
            <a:r>
              <a:rPr lang="pt-BR" dirty="0"/>
              <a:t>Podemos também ser capazes de </a:t>
            </a:r>
            <a:r>
              <a:rPr lang="pt-BR" b="1" i="1" dirty="0"/>
              <a:t>remover neurônios </a:t>
            </a:r>
            <a:r>
              <a:rPr lang="pt-BR" dirty="0"/>
              <a:t>completamente.</a:t>
            </a:r>
          </a:p>
          <a:p>
            <a:r>
              <a:rPr lang="pt-BR" dirty="0"/>
              <a:t>O modelo final pode continuar com o </a:t>
            </a:r>
            <a:r>
              <a:rPr lang="pt-BR" b="1" i="1" dirty="0"/>
              <a:t>mesmo desempenho ou perder parte dele</a:t>
            </a:r>
            <a:r>
              <a:rPr lang="pt-BR" dirty="0"/>
              <a:t>. </a:t>
            </a:r>
          </a:p>
          <a:p>
            <a:r>
              <a:rPr lang="pt-BR" dirty="0"/>
              <a:t>Portanto, é preciso </a:t>
            </a:r>
            <a:r>
              <a:rPr lang="pt-BR" b="1" i="1" dirty="0"/>
              <a:t>testar e encontrar um balanço</a:t>
            </a:r>
            <a:r>
              <a:rPr lang="pt-BR" dirty="0"/>
              <a:t> entre redução do modelo e seu desempenho.</a:t>
            </a:r>
          </a:p>
          <a:p>
            <a:r>
              <a:rPr lang="pt-BR" dirty="0"/>
              <a:t>A</a:t>
            </a:r>
            <a:r>
              <a:rPr lang="pt-BR" b="0" i="0" dirty="0">
                <a:effectLst/>
              </a:rPr>
              <a:t>judar a </a:t>
            </a:r>
            <a:r>
              <a:rPr lang="pt-BR" b="1" i="1" dirty="0">
                <a:effectLst/>
              </a:rPr>
              <a:t>mitigar o problema de sobreajuste</a:t>
            </a:r>
            <a:r>
              <a:rPr lang="pt-BR" b="0" i="0" dirty="0">
                <a:effectLst/>
              </a:rPr>
              <a:t>, melhorando a generalização do modelo.</a:t>
            </a:r>
          </a:p>
          <a:p>
            <a:r>
              <a:rPr lang="pt-BR" dirty="0"/>
              <a:t>É uma das técnicas que utilizaremos em breve.</a:t>
            </a:r>
          </a:p>
        </p:txBody>
      </p:sp>
      <p:pic>
        <p:nvPicPr>
          <p:cNvPr id="3" name="Imagem 2">
            <a:extLst>
              <a:ext uri="{FF2B5EF4-FFF2-40B4-BE49-F238E27FC236}">
                <a16:creationId xmlns:a16="http://schemas.microsoft.com/office/drawing/2014/main" id="{F26C1707-65B3-0A0D-24E1-ACAF28B1D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87" y="2432050"/>
            <a:ext cx="5967041" cy="3113354"/>
          </a:xfrm>
          <a:prstGeom prst="rect">
            <a:avLst/>
          </a:prstGeom>
        </p:spPr>
      </p:pic>
    </p:spTree>
    <p:extLst>
      <p:ext uri="{BB962C8B-B14F-4D97-AF65-F5344CB8AC3E}">
        <p14:creationId xmlns:p14="http://schemas.microsoft.com/office/powerpoint/2010/main" val="3966961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450497" cy="5032375"/>
          </a:xfrm>
        </p:spPr>
        <p:txBody>
          <a:bodyPr>
            <a:normAutofit lnSpcReduction="10000"/>
          </a:bodyPr>
          <a:lstStyle/>
          <a:p>
            <a:r>
              <a:rPr lang="pt-BR" dirty="0"/>
              <a:t>Lembrando que sistemas embarcados não têm hardware sofisticado (e.g., FPU) e realizam apenas operações simples.</a:t>
            </a:r>
          </a:p>
          <a:p>
            <a:r>
              <a:rPr lang="pt-BR" dirty="0"/>
              <a:t>Assim, outra técnica que iremos usar bastante é chamada de </a:t>
            </a:r>
            <a:r>
              <a:rPr lang="pt-BR" b="1" i="1" dirty="0"/>
              <a:t>quantização</a:t>
            </a:r>
            <a:r>
              <a:rPr lang="pt-BR" dirty="0"/>
              <a:t>.</a:t>
            </a:r>
          </a:p>
          <a:p>
            <a:pPr lvl="1">
              <a:buFont typeface="Wingdings" panose="05000000000000000000" pitchFamily="2" charset="2"/>
              <a:buChar char="§"/>
            </a:pPr>
            <a:r>
              <a:rPr lang="pt-BR" dirty="0"/>
              <a:t>É a </a:t>
            </a:r>
            <a:r>
              <a:rPr lang="pt-BR" b="1" i="1" dirty="0"/>
              <a:t>modificação da representação numérica </a:t>
            </a:r>
            <a:r>
              <a:rPr lang="pt-BR" dirty="0"/>
              <a:t>dos valores envolvidos nos cálculos.</a:t>
            </a:r>
          </a:p>
          <a:p>
            <a:r>
              <a:rPr lang="pt-BR" dirty="0"/>
              <a:t>Ela </a:t>
            </a:r>
            <a:r>
              <a:rPr lang="pt-BR" b="1" i="1" dirty="0"/>
              <a:t>r</a:t>
            </a:r>
            <a:r>
              <a:rPr lang="pt-BR" b="1" i="1" dirty="0">
                <a:effectLst/>
              </a:rPr>
              <a:t>eduz a precisão dos números</a:t>
            </a:r>
            <a:r>
              <a:rPr lang="pt-BR" b="0" i="0" dirty="0">
                <a:effectLst/>
              </a:rPr>
              <a:t> usados para representar os parâmetros (pesos, ativações, etc.) dos modelos.</a:t>
            </a:r>
          </a:p>
          <a:p>
            <a:r>
              <a:rPr lang="pt-BR" dirty="0">
                <a:solidFill>
                  <a:schemeClr val="tx1"/>
                </a:solidFill>
              </a:rPr>
              <a:t>Quantizar significa dividir o intervalo de variação de um número em um conjunto discreto de valores. </a:t>
            </a:r>
          </a:p>
        </p:txBody>
      </p:sp>
      <p:pic>
        <p:nvPicPr>
          <p:cNvPr id="5" name="Imagem 4">
            <a:extLst>
              <a:ext uri="{FF2B5EF4-FFF2-40B4-BE49-F238E27FC236}">
                <a16:creationId xmlns:a16="http://schemas.microsoft.com/office/drawing/2014/main" id="{A9CE791A-AA7E-704B-0607-8BEF0F23404A}"/>
              </a:ext>
            </a:extLst>
          </p:cNvPr>
          <p:cNvPicPr>
            <a:picLocks noChangeAspect="1"/>
          </p:cNvPicPr>
          <p:nvPr/>
        </p:nvPicPr>
        <p:blipFill>
          <a:blip r:embed="rId3"/>
          <a:stretch>
            <a:fillRect/>
          </a:stretch>
        </p:blipFill>
        <p:spPr>
          <a:xfrm>
            <a:off x="838200" y="1825624"/>
            <a:ext cx="4023918" cy="4800463"/>
          </a:xfrm>
          <a:prstGeom prst="rect">
            <a:avLst/>
          </a:prstGeom>
        </p:spPr>
      </p:pic>
      <p:pic>
        <p:nvPicPr>
          <p:cNvPr id="6" name="Picture 2" descr="Quantization (signal processing) - Wikipedia">
            <a:extLst>
              <a:ext uri="{FF2B5EF4-FFF2-40B4-BE49-F238E27FC236}">
                <a16:creationId xmlns:a16="http://schemas.microsoft.com/office/drawing/2014/main" id="{E47F038B-3981-7845-9AB4-A1CE3FB60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1454" y="103842"/>
            <a:ext cx="2288988" cy="165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830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500192" cy="5032375"/>
              </a:xfrm>
            </p:spPr>
            <p:txBody>
              <a:bodyPr>
                <a:normAutofit lnSpcReduction="10000"/>
              </a:bodyPr>
              <a:lstStyle/>
              <a:p>
                <a:r>
                  <a:rPr lang="pt-BR" dirty="0">
                    <a:solidFill>
                      <a:schemeClr val="tx1"/>
                    </a:solidFill>
                  </a:rPr>
                  <a:t>A quantização transforma uma número com um grande intervalo de variação em outro com um intervalo menor.</a:t>
                </a:r>
              </a:p>
              <a:p>
                <a:pPr lvl="1">
                  <a:buFont typeface="Wingdings" panose="05000000000000000000" pitchFamily="2" charset="2"/>
                  <a:buChar char="§"/>
                </a:pPr>
                <a:r>
                  <a:rPr lang="pt-BR" dirty="0">
                    <a:solidFill>
                      <a:schemeClr val="tx1"/>
                    </a:solidFill>
                  </a:rPr>
                  <a:t>Por exemplo, transformar uma variável do tipo </a:t>
                </a:r>
                <a:r>
                  <a:rPr lang="pt-BR" i="1" dirty="0">
                    <a:solidFill>
                      <a:schemeClr val="tx1"/>
                    </a:solidFill>
                  </a:rPr>
                  <a:t>float32</a:t>
                </a:r>
                <a:r>
                  <a:rPr lang="pt-BR" dirty="0">
                    <a:solidFill>
                      <a:schemeClr val="tx1"/>
                    </a:solidFill>
                  </a:rPr>
                  <a:t>, que ocupa 4 bytes e tem intervalo </a:t>
                </a:r>
                <a14:m>
                  <m:oMath xmlns:m="http://schemas.openxmlformats.org/officeDocument/2006/math">
                    <m:r>
                      <a:rPr lang="pt-BR" i="1">
                        <a:solidFill>
                          <a:schemeClr val="tx1"/>
                        </a:solidFill>
                        <a:latin typeface="Cambria Math" panose="02040503050406030204" pitchFamily="18" charset="0"/>
                        <a:ea typeface="Cambria Math" panose="02040503050406030204" pitchFamily="18" charset="0"/>
                      </a:rPr>
                      <m:t>±</m:t>
                    </m:r>
                    <m:r>
                      <a:rPr lang="pt-BR" i="1">
                        <a:solidFill>
                          <a:schemeClr val="tx1"/>
                        </a:solidFill>
                        <a:latin typeface="Cambria Math" panose="02040503050406030204" pitchFamily="18" charset="0"/>
                      </a:rPr>
                      <m:t>3.4</m:t>
                    </m:r>
                    <m:r>
                      <a:rPr lang="pt-BR" i="1">
                        <a:solidFill>
                          <a:schemeClr val="tx1"/>
                        </a:solidFill>
                        <a:latin typeface="Cambria Math" panose="02040503050406030204" pitchFamily="18" charset="0"/>
                        <a:ea typeface="Cambria Math" panose="02040503050406030204" pitchFamily="18" charset="0"/>
                      </a:rPr>
                      <m:t>×</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10</m:t>
                        </m:r>
                      </m:e>
                      <m:sup>
                        <m:r>
                          <a:rPr lang="pt-BR" i="1">
                            <a:solidFill>
                              <a:schemeClr val="tx1"/>
                            </a:solidFill>
                            <a:latin typeface="Cambria Math" panose="02040503050406030204" pitchFamily="18" charset="0"/>
                          </a:rPr>
                          <m:t>38</m:t>
                        </m:r>
                      </m:sup>
                    </m:sSup>
                  </m:oMath>
                </a14:m>
                <a:r>
                  <a:rPr lang="pt-BR" dirty="0">
                    <a:solidFill>
                      <a:schemeClr val="tx1"/>
                    </a:solidFill>
                  </a:rPr>
                  <a:t>, em uma do tipo </a:t>
                </a:r>
                <a:r>
                  <a:rPr lang="pt-BR" i="1" dirty="0">
                    <a:solidFill>
                      <a:schemeClr val="tx1"/>
                    </a:solidFill>
                  </a:rPr>
                  <a:t>int8</a:t>
                </a:r>
                <a:r>
                  <a:rPr lang="pt-BR" dirty="0">
                    <a:solidFill>
                      <a:schemeClr val="tx1"/>
                    </a:solidFill>
                  </a:rPr>
                  <a:t>, que ocupa 1 byte e tem intervalo de -128 a 127.</a:t>
                </a:r>
              </a:p>
              <a:p>
                <a:pPr lvl="1">
                  <a:buFont typeface="Wingdings" panose="05000000000000000000" pitchFamily="2" charset="2"/>
                  <a:buChar char="§"/>
                </a:pPr>
                <a:r>
                  <a:rPr lang="pt-BR" dirty="0">
                    <a:solidFill>
                      <a:schemeClr val="tx1"/>
                    </a:solidFill>
                  </a:rPr>
                  <a:t>Nesse caso, temos uma redução de 4 vezes.</a:t>
                </a:r>
              </a:p>
              <a:p>
                <a:pPr>
                  <a:buFont typeface="Wingdings" panose="05000000000000000000" pitchFamily="2" charset="2"/>
                  <a:buChar char="§"/>
                </a:pPr>
                <a:r>
                  <a:rPr lang="pt-BR" dirty="0">
                    <a:solidFill>
                      <a:schemeClr val="tx1"/>
                    </a:solidFill>
                  </a:rPr>
                  <a:t>A quantização pode</a:t>
                </a:r>
                <a:r>
                  <a:rPr lang="pt-BR" b="0" i="0" dirty="0">
                    <a:solidFill>
                      <a:schemeClr val="tx1"/>
                    </a:solidFill>
                    <a:effectLst/>
                  </a:rPr>
                  <a:t> reduzir o desempenho do modelo, mas, em muitos casos, ela não é significativa e pode ser tolerada quando desejamos utilizar sistemas </a:t>
                </a:r>
                <a:r>
                  <a:rPr lang="pt-BR" b="0" i="0" dirty="0" err="1">
                    <a:solidFill>
                      <a:schemeClr val="tx1"/>
                    </a:solidFill>
                    <a:effectLst/>
                  </a:rPr>
                  <a:t>tinyML</a:t>
                </a:r>
                <a:r>
                  <a:rPr lang="pt-BR" b="0" i="0" dirty="0">
                    <a:solidFill>
                      <a:schemeClr val="tx1"/>
                    </a:solidFill>
                    <a:effectLst/>
                  </a:rPr>
                  <a:t>.</a:t>
                </a:r>
                <a:endParaRPr lang="pt-BR" dirty="0">
                  <a:solidFill>
                    <a:schemeClr val="tx1"/>
                  </a:solidFill>
                </a:endParaRPr>
              </a:p>
              <a:p>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D6CE4F6F-CDD4-D782-C4D7-AB36377D59B6}"/>
                  </a:ext>
                </a:extLst>
              </p:cNvPr>
              <p:cNvSpPr>
                <a:spLocks noGrp="1" noRot="1" noChangeAspect="1" noMove="1" noResize="1" noEditPoints="1" noAdjustHandles="1" noChangeArrowheads="1" noChangeShapeType="1" noTextEdit="1"/>
              </p:cNvSpPr>
              <p:nvPr>
                <p:ph idx="1"/>
              </p:nvPr>
            </p:nvSpPr>
            <p:spPr>
              <a:xfrm>
                <a:off x="5516217" y="1825624"/>
                <a:ext cx="6500192" cy="5032375"/>
              </a:xfrm>
              <a:blipFill>
                <a:blip r:embed="rId2"/>
                <a:stretch>
                  <a:fillRect l="-1689" t="-2663" r="-1689"/>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78525355-EDCB-4C4E-E988-0AB81297C010}"/>
              </a:ext>
            </a:extLst>
          </p:cNvPr>
          <p:cNvPicPr>
            <a:picLocks noChangeAspect="1"/>
          </p:cNvPicPr>
          <p:nvPr/>
        </p:nvPicPr>
        <p:blipFill>
          <a:blip r:embed="rId3"/>
          <a:stretch>
            <a:fillRect/>
          </a:stretch>
        </p:blipFill>
        <p:spPr>
          <a:xfrm>
            <a:off x="838200" y="1825624"/>
            <a:ext cx="4023918" cy="4800463"/>
          </a:xfrm>
          <a:prstGeom prst="rect">
            <a:avLst/>
          </a:prstGeom>
        </p:spPr>
      </p:pic>
    </p:spTree>
    <p:extLst>
      <p:ext uri="{BB962C8B-B14F-4D97-AF65-F5344CB8AC3E}">
        <p14:creationId xmlns:p14="http://schemas.microsoft.com/office/powerpoint/2010/main" val="3434403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9BFEF-E327-7E61-69C1-335CF97E1CEE}"/>
              </a:ext>
            </a:extLst>
          </p:cNvPr>
          <p:cNvSpPr>
            <a:spLocks noGrp="1"/>
          </p:cNvSpPr>
          <p:nvPr>
            <p:ph type="title"/>
          </p:nvPr>
        </p:nvSpPr>
        <p:spPr/>
        <p:txBody>
          <a:bodyPr/>
          <a:lstStyle/>
          <a:p>
            <a:r>
              <a:rPr lang="pt-BR" i="1" dirty="0"/>
              <a:t>Clustering</a:t>
            </a:r>
          </a:p>
        </p:txBody>
      </p:sp>
      <p:sp>
        <p:nvSpPr>
          <p:cNvPr id="3" name="Espaço Reservado para Conteúdo 2">
            <a:extLst>
              <a:ext uri="{FF2B5EF4-FFF2-40B4-BE49-F238E27FC236}">
                <a16:creationId xmlns:a16="http://schemas.microsoft.com/office/drawing/2014/main" id="{5B547048-ADCC-F1DD-9FD9-FDBA472FB8AB}"/>
              </a:ext>
            </a:extLst>
          </p:cNvPr>
          <p:cNvSpPr>
            <a:spLocks noGrp="1"/>
          </p:cNvSpPr>
          <p:nvPr>
            <p:ph idx="1"/>
          </p:nvPr>
        </p:nvSpPr>
        <p:spPr>
          <a:xfrm>
            <a:off x="4732581" y="1825624"/>
            <a:ext cx="7311127" cy="5032376"/>
          </a:xfrm>
        </p:spPr>
        <p:txBody>
          <a:bodyPr>
            <a:normAutofit fontScale="92500" lnSpcReduction="20000"/>
          </a:bodyPr>
          <a:lstStyle/>
          <a:p>
            <a:r>
              <a:rPr lang="pt-BR" dirty="0"/>
              <a:t>O </a:t>
            </a:r>
            <a:r>
              <a:rPr lang="pt-BR" i="1" dirty="0"/>
              <a:t>clustering</a:t>
            </a:r>
            <a:r>
              <a:rPr lang="pt-BR" dirty="0"/>
              <a:t> de pesos reduz o </a:t>
            </a:r>
            <a:r>
              <a:rPr lang="pt-BR" b="1" i="1" dirty="0"/>
              <a:t>tamanho de armazenamento e transferência de rede </a:t>
            </a:r>
            <a:r>
              <a:rPr lang="pt-BR" dirty="0"/>
              <a:t>de modelos de ML.</a:t>
            </a:r>
          </a:p>
          <a:p>
            <a:r>
              <a:rPr lang="pt-BR" dirty="0"/>
              <a:t>O </a:t>
            </a:r>
            <a:r>
              <a:rPr lang="pt-BR" i="1" dirty="0"/>
              <a:t>clustering</a:t>
            </a:r>
            <a:r>
              <a:rPr lang="pt-BR" dirty="0"/>
              <a:t> reduz o tamanho do modelo substituindo pesos semelhantes em uma camada por um mesmo valor (i.e., o centroide mais próximo).</a:t>
            </a:r>
          </a:p>
          <a:p>
            <a:r>
              <a:rPr lang="pt-BR" dirty="0"/>
              <a:t>Podemos armazenar os índices e os centroides: </a:t>
            </a:r>
          </a:p>
          <a:p>
            <a:pPr lvl="1">
              <a:buFont typeface="Wingdings" panose="05000000000000000000" pitchFamily="2" charset="2"/>
              <a:buChar char="§"/>
            </a:pPr>
            <a:r>
              <a:rPr lang="pt-BR" dirty="0"/>
              <a:t>Neste caso, reduzimos o tamanho da matriz de 16 </a:t>
            </a:r>
            <a:r>
              <a:rPr lang="pt-BR" i="1" dirty="0" err="1"/>
              <a:t>floats</a:t>
            </a:r>
            <a:r>
              <a:rPr lang="pt-BR" dirty="0"/>
              <a:t> diferentes para 4 </a:t>
            </a:r>
            <a:r>
              <a:rPr lang="pt-BR" i="1" dirty="0" err="1"/>
              <a:t>floats</a:t>
            </a:r>
            <a:r>
              <a:rPr lang="pt-BR" dirty="0"/>
              <a:t> distintos e 16 índices de 2 bits. </a:t>
            </a:r>
          </a:p>
          <a:p>
            <a:r>
              <a:rPr lang="pt-BR" dirty="0"/>
              <a:t>ou apenas os centroides:</a:t>
            </a:r>
          </a:p>
          <a:p>
            <a:pPr lvl="1">
              <a:buFont typeface="Wingdings" panose="05000000000000000000" pitchFamily="2" charset="2"/>
              <a:buChar char="§"/>
            </a:pPr>
            <a:r>
              <a:rPr lang="pt-BR" dirty="0"/>
              <a:t>Neste caso, reduzimos o tamanho da matriz de 16 </a:t>
            </a:r>
            <a:r>
              <a:rPr lang="pt-BR" i="1" dirty="0" err="1"/>
              <a:t>floats</a:t>
            </a:r>
            <a:r>
              <a:rPr lang="pt-BR" dirty="0"/>
              <a:t> diferentes para 4 </a:t>
            </a:r>
            <a:r>
              <a:rPr lang="pt-BR" i="1" dirty="0" err="1"/>
              <a:t>floats</a:t>
            </a:r>
            <a:r>
              <a:rPr lang="pt-BR" dirty="0"/>
              <a:t> distintos .</a:t>
            </a:r>
          </a:p>
          <a:p>
            <a:pPr lvl="1">
              <a:buFont typeface="Wingdings" panose="05000000000000000000" pitchFamily="2" charset="2"/>
              <a:buChar char="§"/>
            </a:pPr>
            <a:r>
              <a:rPr lang="pt-BR" dirty="0"/>
              <a:t>Assim, ferramentas de compactação, como zip, podem aproveitar a redundância nos dados para obter maior compactação.</a:t>
            </a:r>
          </a:p>
        </p:txBody>
      </p:sp>
      <p:grpSp>
        <p:nvGrpSpPr>
          <p:cNvPr id="12" name="Agrupar 11">
            <a:extLst>
              <a:ext uri="{FF2B5EF4-FFF2-40B4-BE49-F238E27FC236}">
                <a16:creationId xmlns:a16="http://schemas.microsoft.com/office/drawing/2014/main" id="{823C2496-30CC-289F-968A-B33E9A816978}"/>
              </a:ext>
            </a:extLst>
          </p:cNvPr>
          <p:cNvGrpSpPr/>
          <p:nvPr/>
        </p:nvGrpSpPr>
        <p:grpSpPr>
          <a:xfrm>
            <a:off x="148293" y="1609831"/>
            <a:ext cx="4214149" cy="5119963"/>
            <a:chOff x="449242" y="1609831"/>
            <a:chExt cx="4214149" cy="5119963"/>
          </a:xfrm>
        </p:grpSpPr>
        <p:pic>
          <p:nvPicPr>
            <p:cNvPr id="1028" name="Picture 4" descr="Week 2: Clustering and Image Segmentation - BASIS Independent Silicon Valley">
              <a:extLst>
                <a:ext uri="{FF2B5EF4-FFF2-40B4-BE49-F238E27FC236}">
                  <a16:creationId xmlns:a16="http://schemas.microsoft.com/office/drawing/2014/main" id="{C118CE56-6101-89C1-7DD0-3B8CD58A5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528" y="1609831"/>
              <a:ext cx="3391380" cy="1413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Agrupar 5">
              <a:extLst>
                <a:ext uri="{FF2B5EF4-FFF2-40B4-BE49-F238E27FC236}">
                  <a16:creationId xmlns:a16="http://schemas.microsoft.com/office/drawing/2014/main" id="{13EDF1EB-6B2A-AD7B-2F63-103780A43080}"/>
                </a:ext>
              </a:extLst>
            </p:cNvPr>
            <p:cNvGrpSpPr/>
            <p:nvPr/>
          </p:nvGrpSpPr>
          <p:grpSpPr>
            <a:xfrm>
              <a:off x="449242" y="3184741"/>
              <a:ext cx="4214149" cy="3545053"/>
              <a:chOff x="449242" y="3277341"/>
              <a:chExt cx="4214149" cy="3545053"/>
            </a:xfrm>
          </p:grpSpPr>
          <p:pic>
            <p:nvPicPr>
              <p:cNvPr id="1026" name="Picture 2">
                <a:extLst>
                  <a:ext uri="{FF2B5EF4-FFF2-40B4-BE49-F238E27FC236}">
                    <a16:creationId xmlns:a16="http://schemas.microsoft.com/office/drawing/2014/main" id="{005D86C4-DC8C-648E-0DEC-E8A8D2A1CF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46" t="18745" r="22173" b="5949"/>
              <a:stretch/>
            </p:blipFill>
            <p:spPr bwMode="auto">
              <a:xfrm>
                <a:off x="449242" y="3742494"/>
                <a:ext cx="4214149" cy="30799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19C44F8-5BAB-73FD-C197-03ADC10026D3}"/>
                  </a:ext>
                </a:extLst>
              </p:cNvPr>
              <p:cNvSpPr txBox="1"/>
              <p:nvPr/>
            </p:nvSpPr>
            <p:spPr>
              <a:xfrm>
                <a:off x="948164" y="3280829"/>
                <a:ext cx="1713054" cy="461665"/>
              </a:xfrm>
              <a:prstGeom prst="rect">
                <a:avLst/>
              </a:prstGeom>
              <a:noFill/>
            </p:spPr>
            <p:txBody>
              <a:bodyPr wrap="square" rtlCol="0">
                <a:spAutoFit/>
              </a:bodyPr>
              <a:lstStyle/>
              <a:p>
                <a:pPr algn="ctr"/>
                <a:r>
                  <a:rPr lang="pt-BR" sz="1200" dirty="0"/>
                  <a:t>Matriz 4x4 com os pesos (</a:t>
                </a:r>
                <a:r>
                  <a:rPr lang="pt-BR" sz="1200" i="1" dirty="0" err="1"/>
                  <a:t>floats</a:t>
                </a:r>
                <a:r>
                  <a:rPr lang="pt-BR" sz="1200" dirty="0"/>
                  <a:t>) de uma camada</a:t>
                </a:r>
              </a:p>
            </p:txBody>
          </p:sp>
          <p:sp>
            <p:nvSpPr>
              <p:cNvPr id="5" name="CaixaDeTexto 4">
                <a:extLst>
                  <a:ext uri="{FF2B5EF4-FFF2-40B4-BE49-F238E27FC236}">
                    <a16:creationId xmlns:a16="http://schemas.microsoft.com/office/drawing/2014/main" id="{CC670F40-9E78-6C99-296A-A6A94D21375E}"/>
                  </a:ext>
                </a:extLst>
              </p:cNvPr>
              <p:cNvSpPr txBox="1"/>
              <p:nvPr/>
            </p:nvSpPr>
            <p:spPr>
              <a:xfrm>
                <a:off x="3530279" y="3277341"/>
                <a:ext cx="970836" cy="461665"/>
              </a:xfrm>
              <a:prstGeom prst="rect">
                <a:avLst/>
              </a:prstGeom>
              <a:noFill/>
            </p:spPr>
            <p:txBody>
              <a:bodyPr wrap="square" rtlCol="0">
                <a:spAutoFit/>
              </a:bodyPr>
              <a:lstStyle/>
              <a:p>
                <a:pPr algn="ctr"/>
                <a:r>
                  <a:rPr lang="pt-BR" sz="1200" dirty="0"/>
                  <a:t>Centroides dos clusters</a:t>
                </a:r>
              </a:p>
            </p:txBody>
          </p:sp>
        </p:grpSp>
        <p:sp>
          <p:nvSpPr>
            <p:cNvPr id="7" name="CaixaDeTexto 6">
              <a:extLst>
                <a:ext uri="{FF2B5EF4-FFF2-40B4-BE49-F238E27FC236}">
                  <a16:creationId xmlns:a16="http://schemas.microsoft.com/office/drawing/2014/main" id="{1C066268-BBE6-027B-4A84-58784F28E285}"/>
                </a:ext>
              </a:extLst>
            </p:cNvPr>
            <p:cNvSpPr txBox="1"/>
            <p:nvPr/>
          </p:nvSpPr>
          <p:spPr>
            <a:xfrm>
              <a:off x="2997843" y="5715468"/>
              <a:ext cx="1359064" cy="646331"/>
            </a:xfrm>
            <a:prstGeom prst="rect">
              <a:avLst/>
            </a:prstGeom>
            <a:noFill/>
          </p:spPr>
          <p:txBody>
            <a:bodyPr wrap="square" rtlCol="0">
              <a:spAutoFit/>
            </a:bodyPr>
            <a:lstStyle/>
            <a:p>
              <a:pPr algn="ctr"/>
              <a:r>
                <a:rPr lang="pt-BR" sz="1200" dirty="0"/>
                <a:t>Armazena apenas os índices e os centroides</a:t>
              </a:r>
            </a:p>
          </p:txBody>
        </p:sp>
        <p:cxnSp>
          <p:nvCxnSpPr>
            <p:cNvPr id="9" name="Conector de Seta Reta 8">
              <a:extLst>
                <a:ext uri="{FF2B5EF4-FFF2-40B4-BE49-F238E27FC236}">
                  <a16:creationId xmlns:a16="http://schemas.microsoft.com/office/drawing/2014/main" id="{93260559-F2E3-DB3B-7671-0648F59D3132}"/>
                </a:ext>
              </a:extLst>
            </p:cNvPr>
            <p:cNvCxnSpPr>
              <a:cxnSpLocks/>
            </p:cNvCxnSpPr>
            <p:nvPr/>
          </p:nvCxnSpPr>
          <p:spPr>
            <a:xfrm flipH="1" flipV="1">
              <a:off x="2465408" y="2939970"/>
              <a:ext cx="694732" cy="706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1961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5208105" y="1825625"/>
            <a:ext cx="6768548" cy="5032375"/>
          </a:xfrm>
        </p:spPr>
        <p:txBody>
          <a:bodyPr>
            <a:normAutofit lnSpcReduction="10000"/>
          </a:bodyPr>
          <a:lstStyle/>
          <a:p>
            <a:pPr algn="l"/>
            <a:r>
              <a:rPr lang="pt-BR" b="0" i="0" dirty="0">
                <a:effectLst/>
              </a:rPr>
              <a:t>Também conhecido como “</a:t>
            </a:r>
            <a:r>
              <a:rPr lang="pt-BR" b="0" dirty="0">
                <a:effectLst/>
              </a:rPr>
              <a:t>destilação de conhecimento”</a:t>
            </a:r>
            <a:endParaRPr lang="pt-BR" b="0" i="0" dirty="0">
              <a:effectLst/>
            </a:endParaRPr>
          </a:p>
          <a:p>
            <a:pPr algn="l"/>
            <a:r>
              <a:rPr lang="pt-BR" dirty="0"/>
              <a:t>É </a:t>
            </a:r>
            <a:r>
              <a:rPr lang="pt-BR" b="0" i="0" dirty="0">
                <a:effectLst/>
              </a:rPr>
              <a:t>técnica de treinamento de modelos de ML em que um modelo maior e mais complexo, conhecido como “</a:t>
            </a:r>
            <a:r>
              <a:rPr lang="pt-BR" b="1" i="1" dirty="0">
                <a:effectLst/>
              </a:rPr>
              <a:t>professor</a:t>
            </a:r>
            <a:r>
              <a:rPr lang="pt-BR" b="0" i="0" dirty="0">
                <a:effectLst/>
              </a:rPr>
              <a:t>", é usado para ensinar (treinar) um modelo menor e mais simples, conhecido como "</a:t>
            </a:r>
            <a:r>
              <a:rPr lang="pt-BR" i="0" dirty="0">
                <a:effectLst/>
              </a:rPr>
              <a:t>aluno</a:t>
            </a:r>
            <a:r>
              <a:rPr lang="pt-BR" b="0" i="0" dirty="0">
                <a:effectLst/>
              </a:rPr>
              <a:t>".</a:t>
            </a:r>
          </a:p>
          <a:p>
            <a:pPr algn="l"/>
            <a:r>
              <a:rPr lang="pt-BR" b="0" i="0" dirty="0">
                <a:effectLst/>
              </a:rPr>
              <a:t>O objetivo é transferir o conhecimento ou a "sabedoria" do </a:t>
            </a:r>
            <a:r>
              <a:rPr lang="pt-BR" b="1" i="1" dirty="0"/>
              <a:t>professor</a:t>
            </a:r>
            <a:r>
              <a:rPr lang="pt-BR" dirty="0"/>
              <a:t> </a:t>
            </a:r>
            <a:r>
              <a:rPr lang="pt-BR" b="0" i="0" dirty="0">
                <a:effectLst/>
              </a:rPr>
              <a:t>para o </a:t>
            </a:r>
            <a:r>
              <a:rPr lang="pt-BR" b="1" i="1" dirty="0">
                <a:effectLst/>
              </a:rPr>
              <a:t>aluno</a:t>
            </a:r>
            <a:r>
              <a:rPr lang="pt-BR" b="0" i="0" dirty="0">
                <a:effectLst/>
              </a:rPr>
              <a:t>, de forma que o </a:t>
            </a:r>
            <a:r>
              <a:rPr lang="pt-BR" b="1" i="1" dirty="0">
                <a:effectLst/>
              </a:rPr>
              <a:t>aluno</a:t>
            </a:r>
            <a:r>
              <a:rPr lang="pt-BR" b="0" i="0" dirty="0">
                <a:effectLst/>
              </a:rPr>
              <a:t> possa obter desempenho comparável ou até mesmo melhor que o </a:t>
            </a:r>
            <a:r>
              <a:rPr lang="pt-BR" b="1" i="1" dirty="0"/>
              <a:t>professor</a:t>
            </a:r>
            <a:r>
              <a:rPr lang="pt-BR" b="0" i="0" dirty="0">
                <a:effectLst/>
              </a:rPr>
              <a:t>, mas com menor complexidade e recursos computacionais.</a:t>
            </a:r>
          </a:p>
        </p:txBody>
      </p:sp>
      <p:pic>
        <p:nvPicPr>
          <p:cNvPr id="13" name="Imagem 12">
            <a:extLst>
              <a:ext uri="{FF2B5EF4-FFF2-40B4-BE49-F238E27FC236}">
                <a16:creationId xmlns:a16="http://schemas.microsoft.com/office/drawing/2014/main" id="{60BA6368-7E27-79A3-0BC8-181152E85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48" y="2540896"/>
            <a:ext cx="4591879" cy="2498017"/>
          </a:xfrm>
          <a:prstGeom prst="rect">
            <a:avLst/>
          </a:prstGeom>
        </p:spPr>
      </p:pic>
    </p:spTree>
    <p:extLst>
      <p:ext uri="{BB962C8B-B14F-4D97-AF65-F5344CB8AC3E}">
        <p14:creationId xmlns:p14="http://schemas.microsoft.com/office/powerpoint/2010/main" val="391284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6218585" y="1825625"/>
            <a:ext cx="5768005" cy="5032375"/>
          </a:xfrm>
        </p:spPr>
        <p:txBody>
          <a:bodyPr>
            <a:normAutofit/>
          </a:bodyPr>
          <a:lstStyle/>
          <a:p>
            <a:pPr algn="l"/>
            <a:r>
              <a:rPr lang="pt-BR" b="0" i="0" dirty="0">
                <a:effectLst/>
              </a:rPr>
              <a:t>O processo envolve alimentar o mesmo conjunto de treinamento para ambos os modelos e usar a saída do </a:t>
            </a:r>
            <a:r>
              <a:rPr lang="pt-BR" b="1" i="1" dirty="0">
                <a:effectLst/>
              </a:rPr>
              <a:t>professor</a:t>
            </a:r>
            <a:r>
              <a:rPr lang="pt-BR" b="0" i="0" dirty="0">
                <a:effectLst/>
              </a:rPr>
              <a:t> como um alvo suave (soft target) para guiar o treinamento do modelo aluno. </a:t>
            </a:r>
          </a:p>
          <a:p>
            <a:pPr algn="l"/>
            <a:r>
              <a:rPr lang="pt-BR" b="0" i="0" dirty="0">
                <a:effectLst/>
              </a:rPr>
              <a:t>Dessa forma, o </a:t>
            </a:r>
            <a:r>
              <a:rPr lang="pt-BR" b="1" i="1" dirty="0">
                <a:effectLst/>
              </a:rPr>
              <a:t>aluno</a:t>
            </a:r>
            <a:r>
              <a:rPr lang="pt-BR" b="0" i="0" dirty="0">
                <a:effectLst/>
              </a:rPr>
              <a:t> é incentivado a aprender com base nas características sutis e nuances aprendidas pelo </a:t>
            </a:r>
            <a:r>
              <a:rPr lang="pt-BR" b="1" i="1" dirty="0">
                <a:effectLst/>
              </a:rPr>
              <a:t>professor</a:t>
            </a:r>
            <a:r>
              <a:rPr lang="pt-BR" b="0" i="0" dirty="0">
                <a:effectLst/>
              </a:rPr>
              <a:t>, melhorando assim sua capacidade de generalização e desempenho. </a:t>
            </a:r>
          </a:p>
        </p:txBody>
      </p:sp>
      <p:pic>
        <p:nvPicPr>
          <p:cNvPr id="5" name="Imagem 4">
            <a:extLst>
              <a:ext uri="{FF2B5EF4-FFF2-40B4-BE49-F238E27FC236}">
                <a16:creationId xmlns:a16="http://schemas.microsoft.com/office/drawing/2014/main" id="{7379437C-644C-39DD-BB9F-BB0723F70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83" y="2582447"/>
            <a:ext cx="5973417" cy="2977917"/>
          </a:xfrm>
          <a:prstGeom prst="rect">
            <a:avLst/>
          </a:prstGeom>
        </p:spPr>
      </p:pic>
    </p:spTree>
    <p:extLst>
      <p:ext uri="{BB962C8B-B14F-4D97-AF65-F5344CB8AC3E}">
        <p14:creationId xmlns:p14="http://schemas.microsoft.com/office/powerpoint/2010/main" val="1065512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i="1" dirty="0"/>
              <a:t>Frameworks</a:t>
            </a:r>
            <a:r>
              <a:rPr lang="pt-BR" dirty="0"/>
              <a:t>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20182" y="1825624"/>
            <a:ext cx="6805914" cy="5032376"/>
          </a:xfrm>
        </p:spPr>
        <p:txBody>
          <a:bodyPr>
            <a:normAutofit/>
          </a:bodyPr>
          <a:lstStyle/>
          <a:p>
            <a:r>
              <a:rPr lang="pt-BR" b="0" i="0" dirty="0">
                <a:effectLst/>
              </a:rPr>
              <a:t>Um </a:t>
            </a:r>
            <a:r>
              <a:rPr lang="pt-BR" b="1" i="1" dirty="0">
                <a:effectLst/>
              </a:rPr>
              <a:t>framework</a:t>
            </a:r>
            <a:r>
              <a:rPr lang="pt-BR" b="0" i="0" dirty="0">
                <a:effectLst/>
              </a:rPr>
              <a:t> de ML é uma biblioteca ou um conjunto de ferramentas que fornece funcionalidades e abstrações que facilitam a criação, treinamento e implantação (i.e., inferência) de modelos de ML.</a:t>
            </a:r>
          </a:p>
          <a:p>
            <a:r>
              <a:rPr lang="pt-BR" b="0" i="0" dirty="0">
                <a:effectLst/>
              </a:rPr>
              <a:t>Alguns exemplos populares de </a:t>
            </a:r>
            <a:r>
              <a:rPr lang="pt-BR" b="1" i="1" dirty="0">
                <a:effectLst/>
              </a:rPr>
              <a:t>frameworks</a:t>
            </a:r>
            <a:r>
              <a:rPr lang="pt-BR" b="0" i="0" dirty="0">
                <a:effectLst/>
              </a:rPr>
              <a:t> de ML incluem </a:t>
            </a:r>
            <a:r>
              <a:rPr lang="pt-BR" b="0" i="0" dirty="0" err="1">
                <a:effectLst/>
              </a:rPr>
              <a:t>TensorFlow</a:t>
            </a:r>
            <a:r>
              <a:rPr lang="pt-BR" b="0" i="0" dirty="0">
                <a:effectLst/>
              </a:rPr>
              <a:t>, </a:t>
            </a:r>
            <a:r>
              <a:rPr lang="pt-BR" b="0" i="0" dirty="0" err="1">
                <a:effectLst/>
              </a:rPr>
              <a:t>PyTorch</a:t>
            </a:r>
            <a:r>
              <a:rPr lang="pt-BR" b="0" i="0" dirty="0">
                <a:effectLst/>
              </a:rPr>
              <a:t>, </a:t>
            </a:r>
            <a:r>
              <a:rPr lang="pt-BR" b="0" i="0" dirty="0" err="1">
                <a:effectLst/>
              </a:rPr>
              <a:t>Scikit-learn</a:t>
            </a:r>
            <a:r>
              <a:rPr lang="pt-BR" b="0" i="0" dirty="0">
                <a:effectLst/>
              </a:rPr>
              <a:t> e </a:t>
            </a:r>
            <a:r>
              <a:rPr lang="pt-BR" b="0" i="0" dirty="0" err="1">
                <a:effectLst/>
              </a:rPr>
              <a:t>MXNet</a:t>
            </a:r>
            <a:r>
              <a:rPr lang="pt-BR" dirty="0"/>
              <a:t>, etc.</a:t>
            </a:r>
          </a:p>
          <a:p>
            <a:r>
              <a:rPr lang="pt-BR" dirty="0"/>
              <a:t>Usaremos o </a:t>
            </a:r>
            <a:r>
              <a:rPr lang="pt-BR" b="1" i="1" dirty="0" err="1"/>
              <a:t>Tensorflow</a:t>
            </a:r>
            <a:r>
              <a:rPr lang="pt-BR" b="1" i="1" dirty="0"/>
              <a:t> (TF)</a:t>
            </a:r>
            <a:r>
              <a:rPr lang="pt-BR" dirty="0"/>
              <a:t>, pois é focado no desenvolvimento de redes neurais (profundas).</a:t>
            </a:r>
            <a:r>
              <a:rPr lang="pt-BR" b="1" i="1" dirty="0"/>
              <a:t> </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272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2861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1722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38201" y="4383157"/>
            <a:ext cx="2670312" cy="129208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6875122B-0114-5BB5-8DAC-364B0B2C036B}"/>
              </a:ext>
            </a:extLst>
          </p:cNvPr>
          <p:cNvSpPr/>
          <p:nvPr/>
        </p:nvSpPr>
        <p:spPr>
          <a:xfrm>
            <a:off x="960783" y="1316983"/>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916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Framework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4410811" y="1825624"/>
            <a:ext cx="7580560" cy="5032376"/>
          </a:xfrm>
        </p:spPr>
        <p:txBody>
          <a:bodyPr>
            <a:normAutofit lnSpcReduction="10000"/>
          </a:bodyPr>
          <a:lstStyle/>
          <a:p>
            <a:r>
              <a:rPr lang="pt-BR" dirty="0"/>
              <a:t>Quando trabalhamos com modelos de ML em computadores de uso geral, além da aplicação (i.e., modelo), SO e HW, nós usamos o </a:t>
            </a:r>
            <a:r>
              <a:rPr lang="pt-BR" b="1" i="1" dirty="0" err="1"/>
              <a:t>TensorFlow</a:t>
            </a:r>
            <a:r>
              <a:rPr lang="pt-BR" dirty="0"/>
              <a:t> para a </a:t>
            </a:r>
            <a:r>
              <a:rPr lang="pt-BR" b="1" i="1" dirty="0"/>
              <a:t>criação, treinamento e implantação dos modelos</a:t>
            </a:r>
            <a:r>
              <a:rPr lang="pt-BR" dirty="0"/>
              <a:t>.</a:t>
            </a:r>
          </a:p>
          <a:p>
            <a:r>
              <a:rPr lang="pt-BR" b="0" i="0" dirty="0">
                <a:effectLst/>
              </a:rPr>
              <a:t>O </a:t>
            </a:r>
            <a:r>
              <a:rPr lang="pt-BR" b="1" i="1" dirty="0" err="1">
                <a:effectLst/>
              </a:rPr>
              <a:t>TensorFlow</a:t>
            </a:r>
            <a:r>
              <a:rPr lang="pt-BR" b="0" i="0" dirty="0">
                <a:effectLst/>
              </a:rPr>
              <a:t> oferece suporte a operações de ponto flutuante e é projetado para tarefas de alto desempenho e uso intensivo dos recursos disponíveis </a:t>
            </a:r>
            <a:r>
              <a:rPr lang="pt-BR" dirty="0"/>
              <a:t>(com CPUs ou </a:t>
            </a:r>
            <a:r>
              <a:rPr lang="pt-BR" dirty="0" err="1"/>
              <a:t>TPUs</a:t>
            </a:r>
            <a:r>
              <a:rPr lang="pt-BR" dirty="0"/>
              <a:t>/</a:t>
            </a:r>
            <a:r>
              <a:rPr lang="pt-BR" dirty="0" err="1"/>
              <a:t>GPUs</a:t>
            </a:r>
            <a:r>
              <a:rPr lang="pt-BR" dirty="0"/>
              <a:t>)</a:t>
            </a:r>
            <a:r>
              <a:rPr lang="pt-BR" b="0" i="0" dirty="0">
                <a:effectLst/>
              </a:rPr>
              <a:t>.</a:t>
            </a:r>
            <a:endParaRPr lang="pt-BR" dirty="0"/>
          </a:p>
          <a:p>
            <a:r>
              <a:rPr lang="pt-BR" dirty="0"/>
              <a:t>Porém, o </a:t>
            </a:r>
            <a:r>
              <a:rPr lang="pt-BR" b="1" i="1" dirty="0" err="1"/>
              <a:t>TensorFlow</a:t>
            </a:r>
            <a:r>
              <a:rPr lang="pt-BR" dirty="0"/>
              <a:t> é muito grande e quando queremos </a:t>
            </a:r>
            <a:r>
              <a:rPr lang="pt-BR" b="1" i="1" dirty="0"/>
              <a:t>executar modelos de ML em dispositivos </a:t>
            </a:r>
            <a:r>
              <a:rPr lang="pt-BR" b="1" i="1" dirty="0">
                <a:effectLst/>
              </a:rPr>
              <a:t>com recursos limitados</a:t>
            </a:r>
            <a:r>
              <a:rPr lang="pt-BR" dirty="0"/>
              <a:t>, precisamos de um </a:t>
            </a:r>
            <a:r>
              <a:rPr lang="pt-BR" b="1" i="1" dirty="0"/>
              <a:t>framework</a:t>
            </a:r>
            <a:r>
              <a:rPr lang="pt-BR" dirty="0"/>
              <a:t> mais </a:t>
            </a:r>
            <a:r>
              <a:rPr lang="pt-BR" b="1" i="1" dirty="0"/>
              <a:t>enxuto e eficiente</a:t>
            </a:r>
            <a:r>
              <a:rPr lang="pt-BR" dirty="0"/>
              <a:t>.</a:t>
            </a:r>
          </a:p>
        </p:txBody>
      </p:sp>
      <p:sp>
        <p:nvSpPr>
          <p:cNvPr id="10" name="Retângulo 9">
            <a:extLst>
              <a:ext uri="{FF2B5EF4-FFF2-40B4-BE49-F238E27FC236}">
                <a16:creationId xmlns:a16="http://schemas.microsoft.com/office/drawing/2014/main" id="{6875122B-0114-5BB5-8DAC-364B0B2C036B}"/>
              </a:ext>
            </a:extLst>
          </p:cNvPr>
          <p:cNvSpPr/>
          <p:nvPr/>
        </p:nvSpPr>
        <p:spPr>
          <a:xfrm>
            <a:off x="965182" y="1268215"/>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3" name="Agrupar 22">
            <a:extLst>
              <a:ext uri="{FF2B5EF4-FFF2-40B4-BE49-F238E27FC236}">
                <a16:creationId xmlns:a16="http://schemas.microsoft.com/office/drawing/2014/main" id="{4A25FE55-5FD5-0D44-1875-DFDEF6936530}"/>
              </a:ext>
            </a:extLst>
          </p:cNvPr>
          <p:cNvGrpSpPr/>
          <p:nvPr/>
        </p:nvGrpSpPr>
        <p:grpSpPr>
          <a:xfrm>
            <a:off x="351183" y="1690688"/>
            <a:ext cx="3671970" cy="5058804"/>
            <a:chOff x="546856" y="1690688"/>
            <a:chExt cx="3671970" cy="5058804"/>
          </a:xfrm>
        </p:grpSpPr>
        <p:grpSp>
          <p:nvGrpSpPr>
            <p:cNvPr id="22" name="Agrupar 21">
              <a:extLst>
                <a:ext uri="{FF2B5EF4-FFF2-40B4-BE49-F238E27FC236}">
                  <a16:creationId xmlns:a16="http://schemas.microsoft.com/office/drawing/2014/main" id="{A6677CBB-217A-2B97-7164-0C95F1FA5067}"/>
                </a:ext>
              </a:extLst>
            </p:cNvPr>
            <p:cNvGrpSpPr/>
            <p:nvPr/>
          </p:nvGrpSpPr>
          <p:grpSpPr>
            <a:xfrm>
              <a:off x="546856" y="1690688"/>
              <a:ext cx="3671970" cy="5058804"/>
              <a:chOff x="246173" y="1573490"/>
              <a:chExt cx="3671970" cy="5058804"/>
            </a:xfrm>
          </p:grpSpPr>
          <p:pic>
            <p:nvPicPr>
              <p:cNvPr id="12" name="Picture 2" descr="Google apresenta a Cloud TPU, segunda geração da Tensor Processing Unit -  IT Forum">
                <a:extLst>
                  <a:ext uri="{FF2B5EF4-FFF2-40B4-BE49-F238E27FC236}">
                    <a16:creationId xmlns:a16="http://schemas.microsoft.com/office/drawing/2014/main" id="{7B4112FE-06DA-1249-AE38-40C63ABBE5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8" t="28901" r="8201" b="12145"/>
              <a:stretch/>
            </p:blipFill>
            <p:spPr bwMode="auto">
              <a:xfrm>
                <a:off x="1594729" y="5819940"/>
                <a:ext cx="1224904" cy="672935"/>
              </a:xfrm>
              <a:prstGeom prst="rect">
                <a:avLst/>
              </a:prstGeom>
              <a:noFill/>
              <a:extLst>
                <a:ext uri="{909E8E84-426E-40DD-AFC4-6F175D3DCCD1}">
                  <a14:hiddenFill xmlns:a14="http://schemas.microsoft.com/office/drawing/2010/main">
                    <a:solidFill>
                      <a:srgbClr val="FFFFFF"/>
                    </a:solidFill>
                  </a14:hiddenFill>
                </a:ext>
              </a:extLst>
            </p:spPr>
          </p:pic>
          <p:sp>
            <p:nvSpPr>
              <p:cNvPr id="13" name="Seta: para Baixo 12">
                <a:extLst>
                  <a:ext uri="{FF2B5EF4-FFF2-40B4-BE49-F238E27FC236}">
                    <a16:creationId xmlns:a16="http://schemas.microsoft.com/office/drawing/2014/main" id="{DC5DDF26-CF97-BC81-52D2-032DDB96FB3A}"/>
                  </a:ext>
                </a:extLst>
              </p:cNvPr>
              <p:cNvSpPr/>
              <p:nvPr/>
            </p:nvSpPr>
            <p:spPr>
              <a:xfrm>
                <a:off x="2207181" y="5307448"/>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4" name="Imagem 13">
                <a:extLst>
                  <a:ext uri="{FF2B5EF4-FFF2-40B4-BE49-F238E27FC236}">
                    <a16:creationId xmlns:a16="http://schemas.microsoft.com/office/drawing/2014/main" id="{57E30484-3B71-FBF5-55CF-2E38DA1BF9D4}"/>
                  </a:ext>
                </a:extLst>
              </p:cNvPr>
              <p:cNvPicPr>
                <a:picLocks noChangeAspect="1"/>
              </p:cNvPicPr>
              <p:nvPr/>
            </p:nvPicPr>
            <p:blipFill rotWithShape="1">
              <a:blip r:embed="rId4"/>
              <a:srcRect l="7414" t="7138"/>
              <a:stretch/>
            </p:blipFill>
            <p:spPr>
              <a:xfrm>
                <a:off x="2948033" y="5763507"/>
                <a:ext cx="939643" cy="785799"/>
              </a:xfrm>
              <a:prstGeom prst="rect">
                <a:avLst/>
              </a:prstGeom>
            </p:spPr>
          </p:pic>
          <p:pic>
            <p:nvPicPr>
              <p:cNvPr id="15" name="Imagem 14">
                <a:extLst>
                  <a:ext uri="{FF2B5EF4-FFF2-40B4-BE49-F238E27FC236}">
                    <a16:creationId xmlns:a16="http://schemas.microsoft.com/office/drawing/2014/main" id="{A728E985-22B5-235D-97EF-9831D88A5DE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4703" b="4769"/>
              <a:stretch/>
            </p:blipFill>
            <p:spPr>
              <a:xfrm>
                <a:off x="1297524" y="1703855"/>
                <a:ext cx="2138823" cy="1293129"/>
              </a:xfrm>
              <a:prstGeom prst="rect">
                <a:avLst/>
              </a:prstGeom>
            </p:spPr>
          </p:pic>
          <p:sp>
            <p:nvSpPr>
              <p:cNvPr id="17" name="CaixaDeTexto 16">
                <a:extLst>
                  <a:ext uri="{FF2B5EF4-FFF2-40B4-BE49-F238E27FC236}">
                    <a16:creationId xmlns:a16="http://schemas.microsoft.com/office/drawing/2014/main" id="{C6EEF98E-6F29-0A8C-0EB8-84309D33105A}"/>
                  </a:ext>
                </a:extLst>
              </p:cNvPr>
              <p:cNvSpPr txBox="1"/>
              <p:nvPr/>
            </p:nvSpPr>
            <p:spPr>
              <a:xfrm>
                <a:off x="2948033" y="5613296"/>
                <a:ext cx="970109" cy="369332"/>
              </a:xfrm>
              <a:prstGeom prst="rect">
                <a:avLst/>
              </a:prstGeom>
              <a:noFill/>
            </p:spPr>
            <p:txBody>
              <a:bodyPr wrap="square" rtlCol="0">
                <a:spAutoFit/>
              </a:bodyPr>
              <a:lstStyle/>
              <a:p>
                <a:r>
                  <a:rPr lang="pt-BR" dirty="0"/>
                  <a:t>GPU</a:t>
                </a:r>
              </a:p>
            </p:txBody>
          </p:sp>
          <p:sp>
            <p:nvSpPr>
              <p:cNvPr id="18" name="CaixaDeTexto 17">
                <a:extLst>
                  <a:ext uri="{FF2B5EF4-FFF2-40B4-BE49-F238E27FC236}">
                    <a16:creationId xmlns:a16="http://schemas.microsoft.com/office/drawing/2014/main" id="{62E0B031-17F6-158A-FD04-207E16C6345F}"/>
                  </a:ext>
                </a:extLst>
              </p:cNvPr>
              <p:cNvSpPr txBox="1"/>
              <p:nvPr/>
            </p:nvSpPr>
            <p:spPr>
              <a:xfrm>
                <a:off x="1875364" y="5578739"/>
                <a:ext cx="970109" cy="369332"/>
              </a:xfrm>
              <a:prstGeom prst="rect">
                <a:avLst/>
              </a:prstGeom>
              <a:noFill/>
            </p:spPr>
            <p:txBody>
              <a:bodyPr wrap="square" rtlCol="0">
                <a:spAutoFit/>
              </a:bodyPr>
              <a:lstStyle/>
              <a:p>
                <a:r>
                  <a:rPr lang="pt-BR" dirty="0"/>
                  <a:t>TPU</a:t>
                </a:r>
              </a:p>
            </p:txBody>
          </p:sp>
          <p:pic>
            <p:nvPicPr>
              <p:cNvPr id="2050" name="Picture 2" descr="TensorFlow">
                <a:extLst>
                  <a:ext uri="{FF2B5EF4-FFF2-40B4-BE49-F238E27FC236}">
                    <a16:creationId xmlns:a16="http://schemas.microsoft.com/office/drawing/2014/main" id="{4D231EE1-3842-6DE5-4C39-899FFE9E54D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61110" r="20802" b="21060"/>
              <a:stretch/>
            </p:blipFill>
            <p:spPr bwMode="auto">
              <a:xfrm>
                <a:off x="1297525" y="4001477"/>
                <a:ext cx="2164465" cy="370462"/>
              </a:xfrm>
              <a:prstGeom prst="rect">
                <a:avLst/>
              </a:prstGeom>
              <a:noFill/>
              <a:extLst>
                <a:ext uri="{909E8E84-426E-40DD-AFC4-6F175D3DCCD1}">
                  <a14:hiddenFill xmlns:a14="http://schemas.microsoft.com/office/drawing/2010/main">
                    <a:solidFill>
                      <a:srgbClr val="FFFFFF"/>
                    </a:solidFill>
                  </a14:hiddenFill>
                </a:ext>
              </a:extLst>
            </p:spPr>
          </p:pic>
          <p:sp>
            <p:nvSpPr>
              <p:cNvPr id="19" name="Seta: para Baixo 18">
                <a:extLst>
                  <a:ext uri="{FF2B5EF4-FFF2-40B4-BE49-F238E27FC236}">
                    <a16:creationId xmlns:a16="http://schemas.microsoft.com/office/drawing/2014/main" id="{CE9A5F60-8D2D-8E30-6AE8-DDE49B19AB24}"/>
                  </a:ext>
                </a:extLst>
              </p:cNvPr>
              <p:cNvSpPr/>
              <p:nvPr/>
            </p:nvSpPr>
            <p:spPr>
              <a:xfrm>
                <a:off x="2181538" y="2997688"/>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 name="Picture 4" descr="Intel Processador Xeon Eight-Core E5-2660 2,2GHz 8.0GT/s 20MB LGA2011 sem  ventilador, varejo BX80621E52660 | Amazon.com.br">
                <a:extLst>
                  <a:ext uri="{FF2B5EF4-FFF2-40B4-BE49-F238E27FC236}">
                    <a16:creationId xmlns:a16="http://schemas.microsoft.com/office/drawing/2014/main" id="{0444E77F-911D-BEA5-4197-3E53F0B13D8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273"/>
              <a:stretch/>
            </p:blipFill>
            <p:spPr bwMode="auto">
              <a:xfrm>
                <a:off x="687489" y="5795927"/>
                <a:ext cx="804679" cy="74902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E912DF46-F81A-8620-3737-6CA5282AF0BA}"/>
                  </a:ext>
                </a:extLst>
              </p:cNvPr>
              <p:cNvSpPr txBox="1"/>
              <p:nvPr/>
            </p:nvSpPr>
            <p:spPr>
              <a:xfrm>
                <a:off x="1035634" y="5578739"/>
                <a:ext cx="970109" cy="369332"/>
              </a:xfrm>
              <a:prstGeom prst="rect">
                <a:avLst/>
              </a:prstGeom>
              <a:noFill/>
            </p:spPr>
            <p:txBody>
              <a:bodyPr wrap="square" rtlCol="0">
                <a:spAutoFit/>
              </a:bodyPr>
              <a:lstStyle/>
              <a:p>
                <a:r>
                  <a:rPr lang="pt-BR" dirty="0"/>
                  <a:t>CPU</a:t>
                </a:r>
              </a:p>
            </p:txBody>
          </p:sp>
          <p:sp>
            <p:nvSpPr>
              <p:cNvPr id="6" name="Retângulo 5">
                <a:extLst>
                  <a:ext uri="{FF2B5EF4-FFF2-40B4-BE49-F238E27FC236}">
                    <a16:creationId xmlns:a16="http://schemas.microsoft.com/office/drawing/2014/main" id="{E74C197E-028B-F0CC-2471-C8CA8C943549}"/>
                  </a:ext>
                </a:extLst>
              </p:cNvPr>
              <p:cNvSpPr/>
              <p:nvPr/>
            </p:nvSpPr>
            <p:spPr>
              <a:xfrm>
                <a:off x="687489" y="4746729"/>
                <a:ext cx="3200187" cy="4762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Sistema Operacional</a:t>
                </a:r>
              </a:p>
            </p:txBody>
          </p:sp>
          <p:sp>
            <p:nvSpPr>
              <p:cNvPr id="8" name="Seta: para Baixo 7">
                <a:extLst>
                  <a:ext uri="{FF2B5EF4-FFF2-40B4-BE49-F238E27FC236}">
                    <a16:creationId xmlns:a16="http://schemas.microsoft.com/office/drawing/2014/main" id="{96F0DEC7-CD2E-B568-9221-10863C1B5E8A}"/>
                  </a:ext>
                </a:extLst>
              </p:cNvPr>
              <p:cNvSpPr/>
              <p:nvPr/>
            </p:nvSpPr>
            <p:spPr>
              <a:xfrm>
                <a:off x="2207181" y="4448677"/>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 name="Picture 2" descr="TensorFlow">
                <a:extLst>
                  <a:ext uri="{FF2B5EF4-FFF2-40B4-BE49-F238E27FC236}">
                    <a16:creationId xmlns:a16="http://schemas.microsoft.com/office/drawing/2014/main" id="{9AC7FB65-5BE1-20FC-A947-0BE5F002BCD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21730" r="20802" b="46592"/>
              <a:stretch/>
            </p:blipFill>
            <p:spPr bwMode="auto">
              <a:xfrm>
                <a:off x="1259591" y="3356286"/>
                <a:ext cx="2164465" cy="658191"/>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5632882C-E185-1599-68CF-F63015F20FD1}"/>
                  </a:ext>
                </a:extLst>
              </p:cNvPr>
              <p:cNvSpPr txBox="1"/>
              <p:nvPr/>
            </p:nvSpPr>
            <p:spPr>
              <a:xfrm>
                <a:off x="838200" y="1573490"/>
                <a:ext cx="1167543" cy="369332"/>
              </a:xfrm>
              <a:prstGeom prst="rect">
                <a:avLst/>
              </a:prstGeom>
              <a:noFill/>
            </p:spPr>
            <p:txBody>
              <a:bodyPr wrap="square" rtlCol="0">
                <a:spAutoFit/>
              </a:bodyPr>
              <a:lstStyle/>
              <a:p>
                <a:r>
                  <a:rPr lang="pt-BR" dirty="0"/>
                  <a:t>Aplicação</a:t>
                </a:r>
              </a:p>
            </p:txBody>
          </p:sp>
          <p:sp>
            <p:nvSpPr>
              <p:cNvPr id="16" name="Retângulo 15">
                <a:extLst>
                  <a:ext uri="{FF2B5EF4-FFF2-40B4-BE49-F238E27FC236}">
                    <a16:creationId xmlns:a16="http://schemas.microsoft.com/office/drawing/2014/main" id="{45720BA2-2C10-5194-5F59-766D8431F552}"/>
                  </a:ext>
                </a:extLst>
              </p:cNvPr>
              <p:cNvSpPr/>
              <p:nvPr/>
            </p:nvSpPr>
            <p:spPr>
              <a:xfrm>
                <a:off x="687489" y="5597797"/>
                <a:ext cx="3230654" cy="10344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2B560CB5-7F06-89B7-BEA4-9386D93324E0}"/>
                  </a:ext>
                </a:extLst>
              </p:cNvPr>
              <p:cNvSpPr txBox="1"/>
              <p:nvPr/>
            </p:nvSpPr>
            <p:spPr>
              <a:xfrm>
                <a:off x="494995" y="5284510"/>
                <a:ext cx="1167543" cy="369332"/>
              </a:xfrm>
              <a:prstGeom prst="rect">
                <a:avLst/>
              </a:prstGeom>
              <a:noFill/>
            </p:spPr>
            <p:txBody>
              <a:bodyPr wrap="square" rtlCol="0">
                <a:spAutoFit/>
              </a:bodyPr>
              <a:lstStyle/>
              <a:p>
                <a:r>
                  <a:rPr lang="pt-BR" dirty="0"/>
                  <a:t>Hardware</a:t>
                </a:r>
              </a:p>
            </p:txBody>
          </p:sp>
          <p:sp>
            <p:nvSpPr>
              <p:cNvPr id="21" name="CaixaDeTexto 20">
                <a:extLst>
                  <a:ext uri="{FF2B5EF4-FFF2-40B4-BE49-F238E27FC236}">
                    <a16:creationId xmlns:a16="http://schemas.microsoft.com/office/drawing/2014/main" id="{F8212E31-327A-2E69-FE09-901F394BB372}"/>
                  </a:ext>
                </a:extLst>
              </p:cNvPr>
              <p:cNvSpPr txBox="1"/>
              <p:nvPr/>
            </p:nvSpPr>
            <p:spPr>
              <a:xfrm>
                <a:off x="246173" y="3630118"/>
                <a:ext cx="1245344" cy="646331"/>
              </a:xfrm>
              <a:prstGeom prst="rect">
                <a:avLst/>
              </a:prstGeom>
              <a:noFill/>
            </p:spPr>
            <p:txBody>
              <a:bodyPr wrap="square" rtlCol="0">
                <a:spAutoFit/>
              </a:bodyPr>
              <a:lstStyle/>
              <a:p>
                <a:pPr algn="ctr"/>
                <a:r>
                  <a:rPr lang="pt-BR" dirty="0"/>
                  <a:t>Framework de ML</a:t>
                </a:r>
              </a:p>
            </p:txBody>
          </p:sp>
        </p:grpSp>
        <p:pic>
          <p:nvPicPr>
            <p:cNvPr id="1026" name="Picture 2" descr="Google Icon Vector Art, Icons, and Graphics for Free Download">
              <a:extLst>
                <a:ext uri="{FF2B5EF4-FFF2-40B4-BE49-F238E27FC236}">
                  <a16:creationId xmlns:a16="http://schemas.microsoft.com/office/drawing/2014/main" id="{DF6E7124-0627-56CF-39AF-9A82D2D674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092" t="13333" r="23091" b="13287"/>
            <a:stretch/>
          </p:blipFill>
          <p:spPr bwMode="auto">
            <a:xfrm>
              <a:off x="3089522" y="3411981"/>
              <a:ext cx="496525" cy="5077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4018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err="1"/>
              <a:t>TensorFlow</a:t>
            </a:r>
            <a:r>
              <a:rPr lang="pt-BR" dirty="0"/>
              <a:t>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127585" y="1825624"/>
            <a:ext cx="6863787" cy="5032376"/>
          </a:xfrm>
        </p:spPr>
        <p:txBody>
          <a:bodyPr>
            <a:normAutofit fontScale="92500" lnSpcReduction="20000"/>
          </a:bodyPr>
          <a:lstStyle/>
          <a:p>
            <a:r>
              <a:rPr lang="pt-BR" dirty="0"/>
              <a:t>Usado em </a:t>
            </a:r>
            <a:r>
              <a:rPr lang="pt-BR" b="0" i="0" dirty="0">
                <a:effectLst/>
              </a:rPr>
              <a:t>smartphones, tablets e sistemas embarcados.</a:t>
            </a:r>
          </a:p>
          <a:p>
            <a:r>
              <a:rPr lang="pt-BR" b="1" i="1" dirty="0"/>
              <a:t>S</a:t>
            </a:r>
            <a:r>
              <a:rPr lang="pt-BR" b="1" i="1" dirty="0">
                <a:effectLst/>
              </a:rPr>
              <a:t>ubconjunto do TF</a:t>
            </a:r>
            <a:r>
              <a:rPr lang="pt-BR" b="0" i="0" dirty="0">
                <a:effectLst/>
              </a:rPr>
              <a:t>, portanto, é mais restrito.</a:t>
            </a:r>
          </a:p>
          <a:p>
            <a:r>
              <a:rPr lang="pt-BR" b="0" i="0" dirty="0">
                <a:effectLst/>
              </a:rPr>
              <a:t>Projetado para ser </a:t>
            </a:r>
            <a:r>
              <a:rPr lang="pt-BR" b="1" i="1" dirty="0">
                <a:effectLst/>
              </a:rPr>
              <a:t>leve e eficiente em termos de uso de CPU e memória</a:t>
            </a:r>
            <a:r>
              <a:rPr lang="pt-BR" b="0" i="0" dirty="0">
                <a:effectLst/>
              </a:rPr>
              <a:t>.</a:t>
            </a:r>
          </a:p>
          <a:p>
            <a:r>
              <a:rPr lang="pt-BR" dirty="0"/>
              <a:t>S</a:t>
            </a:r>
            <a:r>
              <a:rPr lang="pt-BR" b="0" i="0" dirty="0">
                <a:effectLst/>
              </a:rPr>
              <a:t>uporta técnicas de otimização, como </a:t>
            </a:r>
            <a:r>
              <a:rPr lang="pt-BR" b="1" i="1" dirty="0">
                <a:effectLst/>
              </a:rPr>
              <a:t>quantização</a:t>
            </a:r>
            <a:r>
              <a:rPr lang="pt-BR" dirty="0"/>
              <a:t>, </a:t>
            </a:r>
            <a:r>
              <a:rPr lang="pt-BR" b="1" i="1" dirty="0" err="1">
                <a:effectLst/>
              </a:rPr>
              <a:t>pruning</a:t>
            </a:r>
            <a:r>
              <a:rPr lang="pt-BR" b="0" i="0" dirty="0">
                <a:effectLst/>
              </a:rPr>
              <a:t> e </a:t>
            </a:r>
            <a:r>
              <a:rPr lang="pt-BR" b="1" i="1" dirty="0">
                <a:effectLst/>
              </a:rPr>
              <a:t>clustering</a:t>
            </a:r>
            <a:r>
              <a:rPr lang="pt-BR" b="0" i="0" dirty="0">
                <a:effectLst/>
              </a:rPr>
              <a:t> para reduzir o tamanho dos modelos e melhorar a eficiência de execução em HW com recursos limitados.</a:t>
            </a:r>
          </a:p>
          <a:p>
            <a:r>
              <a:rPr lang="pt-BR" dirty="0"/>
              <a:t>Realiza </a:t>
            </a:r>
            <a:r>
              <a:rPr lang="pt-BR" b="1" i="1" dirty="0"/>
              <a:t>apenas inferência </a:t>
            </a:r>
            <a:r>
              <a:rPr lang="pt-BR" dirty="0"/>
              <a:t>(i.e., apenas executa o modelo treinado).</a:t>
            </a:r>
          </a:p>
          <a:p>
            <a:pPr lvl="1">
              <a:buFont typeface="Wingdings" panose="05000000000000000000" pitchFamily="2" charset="2"/>
              <a:buChar char="§"/>
            </a:pPr>
            <a:r>
              <a:rPr lang="pt-BR" dirty="0"/>
              <a:t>O modelo deve ser treinados em uma máquina com mais recursos.</a:t>
            </a:r>
          </a:p>
          <a:p>
            <a:r>
              <a:rPr lang="pt-BR" b="1" i="1" dirty="0">
                <a:effectLst/>
              </a:rPr>
              <a:t>Compatível com modelos treinados no TF</a:t>
            </a:r>
            <a:r>
              <a:rPr lang="pt-BR" b="0" i="0" dirty="0">
                <a:effectLst/>
              </a:rPr>
              <a:t>, permitindo sua conversão.</a:t>
            </a:r>
            <a:endParaRPr lang="pt-BR" dirty="0"/>
          </a:p>
        </p:txBody>
      </p:sp>
      <p:grpSp>
        <p:nvGrpSpPr>
          <p:cNvPr id="26" name="Agrupar 25">
            <a:extLst>
              <a:ext uri="{FF2B5EF4-FFF2-40B4-BE49-F238E27FC236}">
                <a16:creationId xmlns:a16="http://schemas.microsoft.com/office/drawing/2014/main" id="{32F3F842-4151-4DDE-EF9A-37B8F955528F}"/>
              </a:ext>
            </a:extLst>
          </p:cNvPr>
          <p:cNvGrpSpPr>
            <a:grpSpLocks noChangeAspect="1"/>
          </p:cNvGrpSpPr>
          <p:nvPr/>
        </p:nvGrpSpPr>
        <p:grpSpPr>
          <a:xfrm>
            <a:off x="108030" y="2314933"/>
            <a:ext cx="5032472" cy="3657603"/>
            <a:chOff x="315531" y="2322261"/>
            <a:chExt cx="3712459" cy="2560718"/>
          </a:xfrm>
        </p:grpSpPr>
        <p:pic>
          <p:nvPicPr>
            <p:cNvPr id="23" name="Imagem 22">
              <a:extLst>
                <a:ext uri="{FF2B5EF4-FFF2-40B4-BE49-F238E27FC236}">
                  <a16:creationId xmlns:a16="http://schemas.microsoft.com/office/drawing/2014/main" id="{19FEDEF2-22E6-3505-E018-63EC80DCAEC4}"/>
                </a:ext>
              </a:extLst>
            </p:cNvPr>
            <p:cNvPicPr>
              <a:picLocks noChangeAspect="1"/>
            </p:cNvPicPr>
            <p:nvPr/>
          </p:nvPicPr>
          <p:blipFill rotWithShape="1">
            <a:blip r:embed="rId3"/>
            <a:srcRect r="26474"/>
            <a:stretch/>
          </p:blipFill>
          <p:spPr>
            <a:xfrm>
              <a:off x="315531" y="2322261"/>
              <a:ext cx="3712459" cy="2560718"/>
            </a:xfrm>
            <a:prstGeom prst="rect">
              <a:avLst/>
            </a:prstGeom>
          </p:spPr>
        </p:pic>
        <p:pic>
          <p:nvPicPr>
            <p:cNvPr id="25" name="Imagem 24">
              <a:extLst>
                <a:ext uri="{FF2B5EF4-FFF2-40B4-BE49-F238E27FC236}">
                  <a16:creationId xmlns:a16="http://schemas.microsoft.com/office/drawing/2014/main" id="{E8CC67BC-46A2-4F60-E400-508A4D18CA7D}"/>
                </a:ext>
              </a:extLst>
            </p:cNvPr>
            <p:cNvPicPr>
              <a:picLocks noChangeAspect="1"/>
            </p:cNvPicPr>
            <p:nvPr/>
          </p:nvPicPr>
          <p:blipFill rotWithShape="1">
            <a:blip r:embed="rId3"/>
            <a:srcRect l="33140" t="48235" r="41643" b="11971"/>
            <a:stretch/>
          </p:blipFill>
          <p:spPr>
            <a:xfrm>
              <a:off x="2754774" y="3715473"/>
              <a:ext cx="1273216" cy="1167505"/>
            </a:xfrm>
            <a:prstGeom prst="rect">
              <a:avLst/>
            </a:prstGeom>
          </p:spPr>
        </p:pic>
        <p:pic>
          <p:nvPicPr>
            <p:cNvPr id="24" name="Imagem 23">
              <a:extLst>
                <a:ext uri="{FF2B5EF4-FFF2-40B4-BE49-F238E27FC236}">
                  <a16:creationId xmlns:a16="http://schemas.microsoft.com/office/drawing/2014/main" id="{7C99B229-A1E5-1A5E-02E2-BC9598CF209F}"/>
                </a:ext>
              </a:extLst>
            </p:cNvPr>
            <p:cNvPicPr>
              <a:picLocks noChangeAspect="1"/>
            </p:cNvPicPr>
            <p:nvPr/>
          </p:nvPicPr>
          <p:blipFill rotWithShape="1">
            <a:blip r:embed="rId3"/>
            <a:srcRect l="59017" t="69044"/>
            <a:stretch/>
          </p:blipFill>
          <p:spPr>
            <a:xfrm>
              <a:off x="1958682" y="3902882"/>
              <a:ext cx="2069308" cy="792685"/>
            </a:xfrm>
            <a:prstGeom prst="rect">
              <a:avLst/>
            </a:prstGeom>
          </p:spPr>
        </p:pic>
      </p:grpSp>
    </p:spTree>
    <p:extLst>
      <p:ext uri="{BB962C8B-B14F-4D97-AF65-F5344CB8AC3E}">
        <p14:creationId xmlns:p14="http://schemas.microsoft.com/office/powerpoint/2010/main" val="1510990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FC25DB-320B-6526-7F84-DAAE6B67F6BA}"/>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A0CF4E0C-A945-7F8D-424C-84BB41320C8D}"/>
              </a:ext>
            </a:extLst>
          </p:cNvPr>
          <p:cNvSpPr>
            <a:spLocks noGrp="1"/>
          </p:cNvSpPr>
          <p:nvPr>
            <p:ph idx="1"/>
          </p:nvPr>
        </p:nvSpPr>
        <p:spPr>
          <a:xfrm>
            <a:off x="5254906" y="1825624"/>
            <a:ext cx="6678593" cy="5032375"/>
          </a:xfrm>
        </p:spPr>
        <p:txBody>
          <a:bodyPr>
            <a:normAutofit/>
          </a:bodyPr>
          <a:lstStyle/>
          <a:p>
            <a:pPr algn="l"/>
            <a:r>
              <a:rPr lang="pt-BR" i="0" dirty="0">
                <a:solidFill>
                  <a:srgbClr val="202124"/>
                </a:solidFill>
                <a:effectLst/>
              </a:rPr>
              <a:t>É possível gerar um modelo do TF Lite de 3 formas:</a:t>
            </a:r>
          </a:p>
          <a:p>
            <a:pPr lvl="1">
              <a:buFont typeface="Wingdings" panose="05000000000000000000" pitchFamily="2" charset="2"/>
              <a:buChar char="§"/>
            </a:pPr>
            <a:r>
              <a:rPr lang="pt-BR" i="0" dirty="0">
                <a:solidFill>
                  <a:srgbClr val="202124"/>
                </a:solidFill>
                <a:effectLst/>
              </a:rPr>
              <a:t>Usando um modelo </a:t>
            </a:r>
            <a:r>
              <a:rPr lang="pt-BR" i="0" dirty="0" err="1">
                <a:solidFill>
                  <a:srgbClr val="202124"/>
                </a:solidFill>
                <a:effectLst/>
              </a:rPr>
              <a:t>pré</a:t>
            </a:r>
            <a:r>
              <a:rPr lang="pt-BR" i="0" dirty="0">
                <a:solidFill>
                  <a:srgbClr val="202124"/>
                </a:solidFill>
                <a:effectLst/>
              </a:rPr>
              <a:t>-treinado do TF Lite.</a:t>
            </a:r>
          </a:p>
          <a:p>
            <a:pPr lvl="2">
              <a:buFont typeface="Wingdings" panose="05000000000000000000" pitchFamily="2" charset="2"/>
              <a:buChar char="ü"/>
            </a:pPr>
            <a:r>
              <a:rPr lang="pt-BR" i="0" dirty="0">
                <a:solidFill>
                  <a:srgbClr val="202124"/>
                </a:solidFill>
                <a:effectLst/>
                <a:hlinkClick r:id="rId2"/>
              </a:rPr>
              <a:t>https://www.tensorflow.org/lite/examples?hl=pt-br</a:t>
            </a:r>
            <a:endParaRPr lang="pt-BR" i="0" dirty="0">
              <a:solidFill>
                <a:srgbClr val="202124"/>
              </a:solidFill>
              <a:effectLst/>
            </a:endParaRPr>
          </a:p>
          <a:p>
            <a:pPr lvl="1">
              <a:buFont typeface="Wingdings" panose="05000000000000000000" pitchFamily="2" charset="2"/>
              <a:buChar char="§"/>
            </a:pPr>
            <a:r>
              <a:rPr lang="pt-BR" i="0" dirty="0">
                <a:solidFill>
                  <a:srgbClr val="202124"/>
                </a:solidFill>
                <a:effectLst/>
              </a:rPr>
              <a:t>Criando um modelo do </a:t>
            </a:r>
            <a:r>
              <a:rPr lang="pt-BR" i="0" dirty="0" err="1">
                <a:solidFill>
                  <a:srgbClr val="202124"/>
                </a:solidFill>
                <a:effectLst/>
              </a:rPr>
              <a:t>TensorFlow</a:t>
            </a:r>
            <a:r>
              <a:rPr lang="pt-BR" i="0" dirty="0">
                <a:solidFill>
                  <a:srgbClr val="202124"/>
                </a:solidFill>
                <a:effectLst/>
              </a:rPr>
              <a:t> Lite.</a:t>
            </a:r>
          </a:p>
          <a:p>
            <a:pPr lvl="2">
              <a:buFont typeface="Wingdings" panose="05000000000000000000" pitchFamily="2" charset="2"/>
              <a:buChar char="ü"/>
            </a:pPr>
            <a:r>
              <a:rPr lang="pt-BR" i="0" dirty="0">
                <a:solidFill>
                  <a:srgbClr val="202124"/>
                </a:solidFill>
                <a:effectLst/>
              </a:rPr>
              <a:t>Para isso, podemos usar o </a:t>
            </a:r>
            <a:r>
              <a:rPr lang="pt-BR" i="0" dirty="0" err="1">
                <a:solidFill>
                  <a:srgbClr val="202124"/>
                </a:solidFill>
                <a:effectLst/>
                <a:hlinkClick r:id="rId3"/>
              </a:rPr>
              <a:t>TensorFlow</a:t>
            </a:r>
            <a:r>
              <a:rPr lang="pt-BR" i="0" dirty="0">
                <a:solidFill>
                  <a:srgbClr val="202124"/>
                </a:solidFill>
                <a:effectLst/>
                <a:hlinkClick r:id="rId3"/>
              </a:rPr>
              <a:t> Lite Model </a:t>
            </a:r>
            <a:r>
              <a:rPr lang="pt-BR" i="0" dirty="0" err="1">
                <a:solidFill>
                  <a:srgbClr val="202124"/>
                </a:solidFill>
                <a:effectLst/>
                <a:hlinkClick r:id="rId3"/>
              </a:rPr>
              <a:t>Maker</a:t>
            </a:r>
            <a:r>
              <a:rPr lang="pt-BR" i="0" dirty="0">
                <a:solidFill>
                  <a:srgbClr val="202124"/>
                </a:solidFill>
                <a:effectLst/>
              </a:rPr>
              <a:t> </a:t>
            </a:r>
          </a:p>
          <a:p>
            <a:pPr lvl="1">
              <a:buFont typeface="Wingdings" panose="05000000000000000000" pitchFamily="2" charset="2"/>
              <a:buChar char="§"/>
            </a:pPr>
            <a:r>
              <a:rPr lang="pt-BR" i="0" dirty="0">
                <a:solidFill>
                  <a:srgbClr val="202124"/>
                </a:solidFill>
                <a:effectLst/>
              </a:rPr>
              <a:t>Convertendo um modelo do TF em um do TF Lite.</a:t>
            </a:r>
            <a:endParaRPr lang="pt-BR" dirty="0"/>
          </a:p>
        </p:txBody>
      </p:sp>
      <p:pic>
        <p:nvPicPr>
          <p:cNvPr id="1026" name="Picture 2" descr="TensorFlow Lite | ML para dispositivos móveis e do Edge">
            <a:extLst>
              <a:ext uri="{FF2B5EF4-FFF2-40B4-BE49-F238E27FC236}">
                <a16:creationId xmlns:a16="http://schemas.microsoft.com/office/drawing/2014/main" id="{EB91D001-C142-F915-535B-E82935DE97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t="18711" r="8526"/>
          <a:stretch/>
        </p:blipFill>
        <p:spPr bwMode="auto">
          <a:xfrm>
            <a:off x="258501" y="2754774"/>
            <a:ext cx="3892858" cy="213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693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A6979-106A-2CE5-04F2-4C77872FA1A7}"/>
              </a:ext>
            </a:extLst>
          </p:cNvPr>
          <p:cNvSpPr>
            <a:spLocks noGrp="1"/>
          </p:cNvSpPr>
          <p:nvPr>
            <p:ph type="title"/>
          </p:nvPr>
        </p:nvSpPr>
        <p:spPr/>
        <p:txBody>
          <a:bodyPr/>
          <a:lstStyle/>
          <a:p>
            <a:r>
              <a:rPr lang="pt-BR" dirty="0"/>
              <a:t>O que é uma rede neural artificial?</a:t>
            </a:r>
          </a:p>
        </p:txBody>
      </p:sp>
      <p:sp>
        <p:nvSpPr>
          <p:cNvPr id="3" name="Espaço Reservado para Conteúdo 2">
            <a:extLst>
              <a:ext uri="{FF2B5EF4-FFF2-40B4-BE49-F238E27FC236}">
                <a16:creationId xmlns:a16="http://schemas.microsoft.com/office/drawing/2014/main" id="{BD638BCF-E9BA-6EFE-BA14-BFF2AEB9C0D1}"/>
              </a:ext>
            </a:extLst>
          </p:cNvPr>
          <p:cNvSpPr>
            <a:spLocks noGrp="1"/>
          </p:cNvSpPr>
          <p:nvPr>
            <p:ph idx="1"/>
          </p:nvPr>
        </p:nvSpPr>
        <p:spPr>
          <a:xfrm>
            <a:off x="5809785" y="1825624"/>
            <a:ext cx="6191019" cy="5032375"/>
          </a:xfrm>
        </p:spPr>
        <p:txBody>
          <a:bodyPr>
            <a:normAutofit/>
          </a:bodyPr>
          <a:lstStyle/>
          <a:p>
            <a:r>
              <a:rPr lang="pt-BR" dirty="0"/>
              <a:t>É uma </a:t>
            </a:r>
            <a:r>
              <a:rPr lang="pt-BR" b="1" i="1" dirty="0"/>
              <a:t>conexão de camadas de neurônios artificiais</a:t>
            </a:r>
            <a:r>
              <a:rPr lang="pt-BR" dirty="0"/>
              <a:t>, ou também chamados de nós.</a:t>
            </a:r>
          </a:p>
          <a:p>
            <a:r>
              <a:rPr lang="pt-BR" dirty="0"/>
              <a:t>Os </a:t>
            </a:r>
            <a:r>
              <a:rPr lang="pt-BR" b="1" i="1" dirty="0"/>
              <a:t>neurônios artificiais </a:t>
            </a:r>
            <a:r>
              <a:rPr lang="pt-BR" dirty="0"/>
              <a:t>são </a:t>
            </a:r>
            <a:r>
              <a:rPr lang="pt-BR" b="1" i="1" dirty="0"/>
              <a:t>modelos matemáticos </a:t>
            </a:r>
            <a:r>
              <a:rPr lang="pt-BR" b="1" i="1" dirty="0">
                <a:solidFill>
                  <a:srgbClr val="00B050"/>
                </a:solidFill>
              </a:rPr>
              <a:t>inspirados</a:t>
            </a:r>
            <a:r>
              <a:rPr lang="pt-BR" b="1" i="1" dirty="0"/>
              <a:t> no funcionamento de um neurônio biológico</a:t>
            </a:r>
            <a:r>
              <a:rPr lang="pt-BR" dirty="0"/>
              <a:t>.</a:t>
            </a:r>
          </a:p>
          <a:p>
            <a:r>
              <a:rPr lang="pt-BR" dirty="0"/>
              <a:t>Os neurônios das diferentes camadas são conectados através dos </a:t>
            </a:r>
            <a:r>
              <a:rPr lang="pt-BR" b="1" i="1" dirty="0"/>
              <a:t>pesos sinápticos</a:t>
            </a:r>
            <a:r>
              <a:rPr lang="pt-BR" dirty="0"/>
              <a:t>, que determinam a força daquela conexão.</a:t>
            </a:r>
          </a:p>
        </p:txBody>
      </p:sp>
      <p:pic>
        <p:nvPicPr>
          <p:cNvPr id="35" name="Imagem 34">
            <a:extLst>
              <a:ext uri="{FF2B5EF4-FFF2-40B4-BE49-F238E27FC236}">
                <a16:creationId xmlns:a16="http://schemas.microsoft.com/office/drawing/2014/main" id="{D2FD0ED7-F258-7A91-D80A-BD9EE96E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3" y="1577612"/>
            <a:ext cx="4383051" cy="4961300"/>
          </a:xfrm>
          <a:prstGeom prst="rect">
            <a:avLst/>
          </a:prstGeom>
        </p:spPr>
      </p:pic>
    </p:spTree>
    <p:extLst>
      <p:ext uri="{BB962C8B-B14F-4D97-AF65-F5344CB8AC3E}">
        <p14:creationId xmlns:p14="http://schemas.microsoft.com/office/powerpoint/2010/main" val="1821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706318" y="1825624"/>
            <a:ext cx="6285053" cy="5032376"/>
          </a:xfrm>
        </p:spPr>
        <p:txBody>
          <a:bodyPr>
            <a:normAutofit fontScale="92500" lnSpcReduction="20000"/>
          </a:bodyPr>
          <a:lstStyle/>
          <a:p>
            <a:r>
              <a:rPr lang="pt-BR" dirty="0"/>
              <a:t>O primeiro passo é treinar um modelo criado com o TF em um computador com muitos recursos.</a:t>
            </a:r>
          </a:p>
          <a:p>
            <a:r>
              <a:rPr lang="pt-BR" dirty="0"/>
              <a:t>Após, usamos o </a:t>
            </a:r>
            <a:r>
              <a:rPr lang="pt-BR" b="1" i="1" dirty="0"/>
              <a:t>TF Lite converter </a:t>
            </a:r>
            <a:r>
              <a:rPr lang="pt-BR" dirty="0"/>
              <a:t>para converter esse modelo grande em um modelo pequeno.</a:t>
            </a:r>
          </a:p>
          <a:p>
            <a:pPr lvl="1">
              <a:buFont typeface="Wingdings" panose="05000000000000000000" pitchFamily="2" charset="2"/>
              <a:buChar char="§"/>
            </a:pPr>
            <a:r>
              <a:rPr lang="pt-BR" dirty="0">
                <a:solidFill>
                  <a:srgbClr val="202124"/>
                </a:solidFill>
              </a:rPr>
              <a:t>Durante a conversão, podemos </a:t>
            </a:r>
            <a:r>
              <a:rPr lang="pt-BR" i="0" dirty="0">
                <a:solidFill>
                  <a:srgbClr val="202124"/>
                </a:solidFill>
                <a:effectLst/>
              </a:rPr>
              <a:t>aplicar otimizações ao modelo. </a:t>
            </a:r>
            <a:endParaRPr lang="pt-BR" dirty="0"/>
          </a:p>
          <a:p>
            <a:r>
              <a:rPr lang="pt-BR" dirty="0"/>
              <a:t>Esse processo gera um arquivo com extensão .</a:t>
            </a:r>
            <a:r>
              <a:rPr lang="pt-BR" dirty="0" err="1"/>
              <a:t>tflite</a:t>
            </a:r>
            <a:r>
              <a:rPr lang="pt-BR" dirty="0"/>
              <a:t>, o qual contém o modelo reduzido.</a:t>
            </a:r>
          </a:p>
          <a:p>
            <a:r>
              <a:rPr lang="pt-BR" dirty="0"/>
              <a:t>Na sequência, usamos este arquivo para implantar o modelo em smartfones, tablets ou sistemas embarcados.</a:t>
            </a:r>
          </a:p>
          <a:p>
            <a:pPr lvl="1">
              <a:buFont typeface="Wingdings" panose="05000000000000000000" pitchFamily="2" charset="2"/>
              <a:buChar char="§"/>
            </a:pPr>
            <a:r>
              <a:rPr lang="pt-BR" dirty="0"/>
              <a:t>Basta carregar o arquivo com APIs específicas do TF Lite e realizar inferências.</a:t>
            </a:r>
          </a:p>
        </p:txBody>
      </p:sp>
      <p:pic>
        <p:nvPicPr>
          <p:cNvPr id="5" name="Imagem 4">
            <a:extLst>
              <a:ext uri="{FF2B5EF4-FFF2-40B4-BE49-F238E27FC236}">
                <a16:creationId xmlns:a16="http://schemas.microsoft.com/office/drawing/2014/main" id="{31F7C828-A4FA-059C-5E1E-4919313CE48F}"/>
              </a:ext>
            </a:extLst>
          </p:cNvPr>
          <p:cNvPicPr>
            <a:picLocks noChangeAspect="1"/>
          </p:cNvPicPr>
          <p:nvPr/>
        </p:nvPicPr>
        <p:blipFill rotWithShape="1">
          <a:blip r:embed="rId3"/>
          <a:srcRect l="57480"/>
          <a:stretch/>
        </p:blipFill>
        <p:spPr>
          <a:xfrm>
            <a:off x="1231740" y="1562300"/>
            <a:ext cx="3328235" cy="4258961"/>
          </a:xfrm>
          <a:prstGeom prst="rect">
            <a:avLst/>
          </a:prstGeom>
        </p:spPr>
      </p:pic>
      <p:pic>
        <p:nvPicPr>
          <p:cNvPr id="6" name="Imagem 5">
            <a:extLst>
              <a:ext uri="{FF2B5EF4-FFF2-40B4-BE49-F238E27FC236}">
                <a16:creationId xmlns:a16="http://schemas.microsoft.com/office/drawing/2014/main" id="{BC95AD0B-75B5-3E81-D062-E080F2DDD780}"/>
              </a:ext>
            </a:extLst>
          </p:cNvPr>
          <p:cNvPicPr>
            <a:picLocks noChangeAspect="1"/>
          </p:cNvPicPr>
          <p:nvPr/>
        </p:nvPicPr>
        <p:blipFill rotWithShape="1">
          <a:blip r:embed="rId3"/>
          <a:srcRect l="27840" t="1948" r="46279" b="14271"/>
          <a:stretch/>
        </p:blipFill>
        <p:spPr>
          <a:xfrm>
            <a:off x="1458185" y="5946264"/>
            <a:ext cx="469863" cy="827590"/>
          </a:xfrm>
          <a:prstGeom prst="rect">
            <a:avLst/>
          </a:prstGeom>
        </p:spPr>
      </p:pic>
      <p:pic>
        <p:nvPicPr>
          <p:cNvPr id="2050" name="Picture 2" descr="Tablet Tab M10 G3 para Entretenimento e Aprendizado | Lenovo Brasil">
            <a:extLst>
              <a:ext uri="{FF2B5EF4-FFF2-40B4-BE49-F238E27FC236}">
                <a16:creationId xmlns:a16="http://schemas.microsoft.com/office/drawing/2014/main" id="{1FF29EE0-9454-F0F2-D1B9-B15C301677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89" t="3055" r="5597" b="3156"/>
          <a:stretch/>
        </p:blipFill>
        <p:spPr bwMode="auto">
          <a:xfrm>
            <a:off x="3449029" y="6022943"/>
            <a:ext cx="1122745" cy="67423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BD0A4EC6-386E-531C-4500-F6C60E197C5D}"/>
              </a:ext>
            </a:extLst>
          </p:cNvPr>
          <p:cNvPicPr>
            <a:picLocks noChangeAspect="1"/>
          </p:cNvPicPr>
          <p:nvPr/>
        </p:nvPicPr>
        <p:blipFill rotWithShape="1">
          <a:blip r:embed="rId3"/>
          <a:srcRect t="1948" r="73541" b="14271"/>
          <a:stretch/>
        </p:blipFill>
        <p:spPr>
          <a:xfrm>
            <a:off x="2592729" y="5862122"/>
            <a:ext cx="578025" cy="995877"/>
          </a:xfrm>
          <a:prstGeom prst="rect">
            <a:avLst/>
          </a:prstGeom>
        </p:spPr>
      </p:pic>
    </p:spTree>
    <p:extLst>
      <p:ext uri="{BB962C8B-B14F-4D97-AF65-F5344CB8AC3E}">
        <p14:creationId xmlns:p14="http://schemas.microsoft.com/office/powerpoint/2010/main" val="2480842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567423" y="1825624"/>
            <a:ext cx="6331352" cy="5032375"/>
          </a:xfrm>
        </p:spPr>
        <p:txBody>
          <a:bodyPr/>
          <a:lstStyle/>
          <a:p>
            <a:r>
              <a:rPr lang="pt-BR" dirty="0"/>
              <a:t>Como habilitamos o uso (inferência) de modelos de ML em </a:t>
            </a:r>
            <a:r>
              <a:rPr lang="pt-BR" b="0" i="0" dirty="0">
                <a:effectLst/>
              </a:rPr>
              <a:t>sistemas embarcados com recursos extremamente limitados e que requerem baixíssimo consumo de energia, como microcontroladores?</a:t>
            </a:r>
          </a:p>
          <a:p>
            <a:r>
              <a:rPr lang="pt-BR" b="0" i="0" dirty="0">
                <a:effectLst/>
              </a:rPr>
              <a:t>Esses dispositivos têm capacidades computacionais muito menores em comparação com smartphones e tablets</a:t>
            </a:r>
            <a:r>
              <a:rPr lang="pt-BR" dirty="0"/>
              <a:t>.</a:t>
            </a:r>
          </a:p>
          <a:p>
            <a:r>
              <a:rPr lang="pt-BR" dirty="0"/>
              <a:t>P</a:t>
            </a:r>
            <a:r>
              <a:rPr lang="pt-BR" b="0" i="0" dirty="0">
                <a:effectLst/>
              </a:rPr>
              <a:t>ortanto, eles requerem uma implementação ainda mais enxuta e eficiente. </a:t>
            </a:r>
            <a:endParaRPr lang="pt-BR" dirty="0"/>
          </a:p>
        </p:txBody>
      </p:sp>
      <p:sp>
        <p:nvSpPr>
          <p:cNvPr id="6" name="CaixaDeTexto 5">
            <a:extLst>
              <a:ext uri="{FF2B5EF4-FFF2-40B4-BE49-F238E27FC236}">
                <a16:creationId xmlns:a16="http://schemas.microsoft.com/office/drawing/2014/main" id="{5F26375C-AD9C-F107-B3CF-4692BDD3553B}"/>
              </a:ext>
            </a:extLst>
          </p:cNvPr>
          <p:cNvSpPr txBox="1"/>
          <p:nvPr/>
        </p:nvSpPr>
        <p:spPr>
          <a:xfrm>
            <a:off x="4205669" y="2459504"/>
            <a:ext cx="949124" cy="1938992"/>
          </a:xfrm>
          <a:prstGeom prst="rect">
            <a:avLst/>
          </a:prstGeom>
          <a:noFill/>
        </p:spPr>
        <p:txBody>
          <a:bodyPr wrap="square" rtlCol="0">
            <a:spAutoFit/>
          </a:bodyPr>
          <a:lstStyle/>
          <a:p>
            <a:r>
              <a:rPr lang="pt-BR" sz="12000" dirty="0"/>
              <a:t>?</a:t>
            </a:r>
          </a:p>
        </p:txBody>
      </p:sp>
      <p:grpSp>
        <p:nvGrpSpPr>
          <p:cNvPr id="4" name="Agrupar 3">
            <a:extLst>
              <a:ext uri="{FF2B5EF4-FFF2-40B4-BE49-F238E27FC236}">
                <a16:creationId xmlns:a16="http://schemas.microsoft.com/office/drawing/2014/main" id="{F2A799B5-34EB-1321-6C92-59570C388B23}"/>
              </a:ext>
            </a:extLst>
          </p:cNvPr>
          <p:cNvGrpSpPr/>
          <p:nvPr/>
        </p:nvGrpSpPr>
        <p:grpSpPr>
          <a:xfrm>
            <a:off x="838200" y="2554544"/>
            <a:ext cx="3842031" cy="2721739"/>
            <a:chOff x="498475" y="2232226"/>
            <a:chExt cx="3199515" cy="2166154"/>
          </a:xfrm>
        </p:grpSpPr>
        <p:pic>
          <p:nvPicPr>
            <p:cNvPr id="7" name="Imagem 6">
              <a:extLst>
                <a:ext uri="{FF2B5EF4-FFF2-40B4-BE49-F238E27FC236}">
                  <a16:creationId xmlns:a16="http://schemas.microsoft.com/office/drawing/2014/main" id="{91A46A4C-67D6-0F74-2A95-5BF3E5E88EC0}"/>
                </a:ext>
              </a:extLst>
            </p:cNvPr>
            <p:cNvPicPr>
              <a:picLocks noChangeAspect="1"/>
            </p:cNvPicPr>
            <p:nvPr/>
          </p:nvPicPr>
          <p:blipFill rotWithShape="1">
            <a:blip r:embed="rId2"/>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056974D1-2E24-67EE-3ACF-BEE1DF496277}"/>
                </a:ext>
              </a:extLst>
            </p:cNvPr>
            <p:cNvPicPr>
              <a:picLocks noChangeAspect="1"/>
            </p:cNvPicPr>
            <p:nvPr/>
          </p:nvPicPr>
          <p:blipFill rotWithShape="1">
            <a:blip r:embed="rId2"/>
            <a:srcRect l="42130" t="15190" b="16115"/>
            <a:stretch/>
          </p:blipFill>
          <p:spPr>
            <a:xfrm>
              <a:off x="498475" y="3429000"/>
              <a:ext cx="3199515" cy="969380"/>
            </a:xfrm>
            <a:prstGeom prst="rect">
              <a:avLst/>
            </a:prstGeom>
          </p:spPr>
        </p:pic>
      </p:grpSp>
    </p:spTree>
    <p:extLst>
      <p:ext uri="{BB962C8B-B14F-4D97-AF65-F5344CB8AC3E}">
        <p14:creationId xmlns:p14="http://schemas.microsoft.com/office/powerpoint/2010/main" val="3712257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562600" y="1825624"/>
            <a:ext cx="6451921" cy="5032375"/>
          </a:xfrm>
        </p:spPr>
        <p:txBody>
          <a:bodyPr>
            <a:normAutofit fontScale="92500" lnSpcReduction="20000"/>
          </a:bodyPr>
          <a:lstStyle/>
          <a:p>
            <a:r>
              <a:rPr lang="pt-BR" b="0" i="0" dirty="0">
                <a:effectLst/>
              </a:rPr>
              <a:t>O TF Lite Micro é uma versão ainda mais leve e otimizada do TF.</a:t>
            </a:r>
          </a:p>
          <a:p>
            <a:r>
              <a:rPr lang="pt-BR" dirty="0"/>
              <a:t>P</a:t>
            </a:r>
            <a:r>
              <a:rPr lang="pt-BR" b="0" i="0" dirty="0">
                <a:effectLst/>
              </a:rPr>
              <a:t>rojetado para dispositivos embarcados de recursos extremamente limitados (CPU e memória), como microcontroladores.</a:t>
            </a:r>
          </a:p>
          <a:p>
            <a:r>
              <a:rPr lang="pt-BR" dirty="0"/>
              <a:t>E</a:t>
            </a:r>
            <a:r>
              <a:rPr lang="pt-BR" b="0" i="0" dirty="0">
                <a:effectLst/>
              </a:rPr>
              <a:t>scrito em C++ 17 e roda </a:t>
            </a:r>
            <a:r>
              <a:rPr lang="pt-BR" dirty="0"/>
              <a:t>apenas em </a:t>
            </a:r>
            <a:r>
              <a:rPr lang="pt-BR" b="0" i="0" dirty="0">
                <a:effectLst/>
              </a:rPr>
              <a:t>plataformas de 32 bits.</a:t>
            </a:r>
          </a:p>
          <a:p>
            <a:r>
              <a:rPr lang="pt-BR" dirty="0"/>
              <a:t>Precisa apenas de 16 KB de memória.</a:t>
            </a:r>
          </a:p>
          <a:p>
            <a:r>
              <a:rPr lang="pt-BR" dirty="0"/>
              <a:t>Não requer suporte de sistema operacional, bibliotecas C ou C++ padrão ou alocação dinâmica de memória.</a:t>
            </a:r>
          </a:p>
          <a:p>
            <a:r>
              <a:rPr lang="pt-BR" dirty="0"/>
              <a:t>Após a conversão do modelo TF em TF Lite, o converte para uma </a:t>
            </a:r>
            <a:r>
              <a:rPr lang="pt-BR" i="1" dirty="0" err="1"/>
              <a:t>array</a:t>
            </a:r>
            <a:r>
              <a:rPr lang="pt-BR" dirty="0"/>
              <a:t> de bytes e o compilá-lo junto ao programa.</a:t>
            </a:r>
          </a:p>
        </p:txBody>
      </p:sp>
      <p:grpSp>
        <p:nvGrpSpPr>
          <p:cNvPr id="4" name="Agrupar 3">
            <a:extLst>
              <a:ext uri="{FF2B5EF4-FFF2-40B4-BE49-F238E27FC236}">
                <a16:creationId xmlns:a16="http://schemas.microsoft.com/office/drawing/2014/main" id="{68E546F5-DE23-37AB-5C31-94B41591016F}"/>
              </a:ext>
            </a:extLst>
          </p:cNvPr>
          <p:cNvGrpSpPr/>
          <p:nvPr/>
        </p:nvGrpSpPr>
        <p:grpSpPr>
          <a:xfrm>
            <a:off x="761179" y="1690688"/>
            <a:ext cx="3842031" cy="2721739"/>
            <a:chOff x="498475" y="2232226"/>
            <a:chExt cx="3199515" cy="2166154"/>
          </a:xfrm>
        </p:grpSpPr>
        <p:pic>
          <p:nvPicPr>
            <p:cNvPr id="7" name="Imagem 6">
              <a:extLst>
                <a:ext uri="{FF2B5EF4-FFF2-40B4-BE49-F238E27FC236}">
                  <a16:creationId xmlns:a16="http://schemas.microsoft.com/office/drawing/2014/main" id="{D0EAC16B-D428-69C7-3CC0-C18446B86C3E}"/>
                </a:ext>
              </a:extLst>
            </p:cNvPr>
            <p:cNvPicPr>
              <a:picLocks noChangeAspect="1"/>
            </p:cNvPicPr>
            <p:nvPr/>
          </p:nvPicPr>
          <p:blipFill rotWithShape="1">
            <a:blip r:embed="rId3"/>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42CF1624-9A80-121A-A015-966A8A30C835}"/>
                </a:ext>
              </a:extLst>
            </p:cNvPr>
            <p:cNvPicPr>
              <a:picLocks noChangeAspect="1"/>
            </p:cNvPicPr>
            <p:nvPr/>
          </p:nvPicPr>
          <p:blipFill rotWithShape="1">
            <a:blip r:embed="rId3"/>
            <a:srcRect l="42130" t="15190" b="16115"/>
            <a:stretch/>
          </p:blipFill>
          <p:spPr>
            <a:xfrm>
              <a:off x="498475" y="3429000"/>
              <a:ext cx="3199515" cy="969380"/>
            </a:xfrm>
            <a:prstGeom prst="rect">
              <a:avLst/>
            </a:prstGeom>
          </p:spPr>
        </p:pic>
      </p:grpSp>
      <p:pic>
        <p:nvPicPr>
          <p:cNvPr id="5" name="Picture 2" descr="TensorFlow Lite | ML para dispositivos móveis e do Edge">
            <a:extLst>
              <a:ext uri="{FF2B5EF4-FFF2-40B4-BE49-F238E27FC236}">
                <a16:creationId xmlns:a16="http://schemas.microsoft.com/office/drawing/2014/main" id="{6B58522D-532D-7A48-C862-31FED5B583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t="18711" r="8526"/>
          <a:stretch/>
        </p:blipFill>
        <p:spPr bwMode="auto">
          <a:xfrm>
            <a:off x="838200" y="4571725"/>
            <a:ext cx="3503746" cy="192115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C79FC1E-08EA-C2D0-4DF6-A332DEB5217B}"/>
              </a:ext>
            </a:extLst>
          </p:cNvPr>
          <p:cNvSpPr txBox="1"/>
          <p:nvPr/>
        </p:nvSpPr>
        <p:spPr>
          <a:xfrm>
            <a:off x="1937520" y="6009151"/>
            <a:ext cx="2395959" cy="769441"/>
          </a:xfrm>
          <a:prstGeom prst="rect">
            <a:avLst/>
          </a:prstGeom>
          <a:noFill/>
        </p:spPr>
        <p:txBody>
          <a:bodyPr wrap="square" rtlCol="0">
            <a:spAutoFit/>
          </a:bodyPr>
          <a:lstStyle/>
          <a:p>
            <a:r>
              <a:rPr lang="pt-BR" sz="4400" dirty="0">
                <a:solidFill>
                  <a:schemeClr val="tx2">
                    <a:lumMod val="75000"/>
                  </a:schemeClr>
                </a:solidFill>
              </a:rPr>
              <a:t>Micro</a:t>
            </a:r>
          </a:p>
        </p:txBody>
      </p:sp>
    </p:spTree>
    <p:extLst>
      <p:ext uri="{BB962C8B-B14F-4D97-AF65-F5344CB8AC3E}">
        <p14:creationId xmlns:p14="http://schemas.microsoft.com/office/powerpoint/2010/main" val="2278410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FCCA9-15BF-96DF-2895-52D532C5BF7C}"/>
              </a:ext>
            </a:extLst>
          </p:cNvPr>
          <p:cNvSpPr>
            <a:spLocks noGrp="1"/>
          </p:cNvSpPr>
          <p:nvPr>
            <p:ph type="title"/>
          </p:nvPr>
        </p:nvSpPr>
        <p:spPr/>
        <p:txBody>
          <a:bodyPr/>
          <a:lstStyle/>
          <a:p>
            <a:r>
              <a:rPr lang="pt-BR" dirty="0"/>
              <a:t>Pipeline de desenvolvimento</a:t>
            </a:r>
          </a:p>
        </p:txBody>
      </p:sp>
      <p:pic>
        <p:nvPicPr>
          <p:cNvPr id="5" name="Imagem 4">
            <a:extLst>
              <a:ext uri="{FF2B5EF4-FFF2-40B4-BE49-F238E27FC236}">
                <a16:creationId xmlns:a16="http://schemas.microsoft.com/office/drawing/2014/main" id="{35AC2F40-3692-0B6F-2769-3E893F49C4E8}"/>
              </a:ext>
            </a:extLst>
          </p:cNvPr>
          <p:cNvPicPr>
            <a:picLocks noChangeAspect="1"/>
          </p:cNvPicPr>
          <p:nvPr/>
        </p:nvPicPr>
        <p:blipFill>
          <a:blip r:embed="rId3"/>
          <a:stretch>
            <a:fillRect/>
          </a:stretch>
        </p:blipFill>
        <p:spPr>
          <a:xfrm>
            <a:off x="509587" y="2678354"/>
            <a:ext cx="11172825" cy="1076325"/>
          </a:xfrm>
          <a:prstGeom prst="rect">
            <a:avLst/>
          </a:prstGeom>
        </p:spPr>
      </p:pic>
      <p:pic>
        <p:nvPicPr>
          <p:cNvPr id="7" name="Imagem 6">
            <a:extLst>
              <a:ext uri="{FF2B5EF4-FFF2-40B4-BE49-F238E27FC236}">
                <a16:creationId xmlns:a16="http://schemas.microsoft.com/office/drawing/2014/main" id="{415D63AF-09E3-30FB-9628-82B7B741EF2D}"/>
              </a:ext>
            </a:extLst>
          </p:cNvPr>
          <p:cNvPicPr>
            <a:picLocks noChangeAspect="1"/>
          </p:cNvPicPr>
          <p:nvPr/>
        </p:nvPicPr>
        <p:blipFill>
          <a:blip r:embed="rId4"/>
          <a:stretch>
            <a:fillRect/>
          </a:stretch>
        </p:blipFill>
        <p:spPr>
          <a:xfrm>
            <a:off x="736740" y="1703508"/>
            <a:ext cx="1343025" cy="962025"/>
          </a:xfrm>
          <a:prstGeom prst="rect">
            <a:avLst/>
          </a:prstGeom>
        </p:spPr>
      </p:pic>
      <p:pic>
        <p:nvPicPr>
          <p:cNvPr id="9" name="Imagem 8">
            <a:extLst>
              <a:ext uri="{FF2B5EF4-FFF2-40B4-BE49-F238E27FC236}">
                <a16:creationId xmlns:a16="http://schemas.microsoft.com/office/drawing/2014/main" id="{0D758C55-69FE-02CF-2636-FD244E25C969}"/>
              </a:ext>
            </a:extLst>
          </p:cNvPr>
          <p:cNvPicPr>
            <a:picLocks noChangeAspect="1"/>
          </p:cNvPicPr>
          <p:nvPr/>
        </p:nvPicPr>
        <p:blipFill>
          <a:blip r:embed="rId5"/>
          <a:stretch>
            <a:fillRect/>
          </a:stretch>
        </p:blipFill>
        <p:spPr>
          <a:xfrm>
            <a:off x="2641016" y="1703508"/>
            <a:ext cx="8391525" cy="904875"/>
          </a:xfrm>
          <a:prstGeom prst="rect">
            <a:avLst/>
          </a:prstGeom>
        </p:spPr>
      </p:pic>
      <p:sp>
        <p:nvSpPr>
          <p:cNvPr id="10" name="CaixaDeTexto 9">
            <a:extLst>
              <a:ext uri="{FF2B5EF4-FFF2-40B4-BE49-F238E27FC236}">
                <a16:creationId xmlns:a16="http://schemas.microsoft.com/office/drawing/2014/main" id="{7C1FC8F0-EFBE-D208-95E1-4927ED62EE7D}"/>
              </a:ext>
            </a:extLst>
          </p:cNvPr>
          <p:cNvSpPr txBox="1"/>
          <p:nvPr/>
        </p:nvSpPr>
        <p:spPr>
          <a:xfrm>
            <a:off x="7422929" y="2199149"/>
            <a:ext cx="1582175" cy="338554"/>
          </a:xfrm>
          <a:prstGeom prst="rect">
            <a:avLst/>
          </a:prstGeom>
          <a:noFill/>
        </p:spPr>
        <p:txBody>
          <a:bodyPr wrap="square" rtlCol="0">
            <a:spAutoFit/>
          </a:bodyPr>
          <a:lstStyle/>
          <a:p>
            <a:r>
              <a:rPr lang="pt-BR" sz="1600" dirty="0"/>
              <a:t>/ Micro</a:t>
            </a:r>
          </a:p>
        </p:txBody>
      </p:sp>
      <p:pic>
        <p:nvPicPr>
          <p:cNvPr id="12" name="Imagem 11">
            <a:extLst>
              <a:ext uri="{FF2B5EF4-FFF2-40B4-BE49-F238E27FC236}">
                <a16:creationId xmlns:a16="http://schemas.microsoft.com/office/drawing/2014/main" id="{B12C0E6A-0256-E8F0-5D3E-C8C59F4043FF}"/>
              </a:ext>
            </a:extLst>
          </p:cNvPr>
          <p:cNvPicPr>
            <a:picLocks noChangeAspect="1"/>
          </p:cNvPicPr>
          <p:nvPr/>
        </p:nvPicPr>
        <p:blipFill>
          <a:blip r:embed="rId6"/>
          <a:stretch>
            <a:fillRect/>
          </a:stretch>
        </p:blipFill>
        <p:spPr>
          <a:xfrm>
            <a:off x="5442045" y="4742345"/>
            <a:ext cx="2224042" cy="1900780"/>
          </a:xfrm>
          <a:prstGeom prst="rect">
            <a:avLst/>
          </a:prstGeom>
        </p:spPr>
      </p:pic>
      <p:pic>
        <p:nvPicPr>
          <p:cNvPr id="14" name="Imagem 13">
            <a:extLst>
              <a:ext uri="{FF2B5EF4-FFF2-40B4-BE49-F238E27FC236}">
                <a16:creationId xmlns:a16="http://schemas.microsoft.com/office/drawing/2014/main" id="{2C17B5BE-277F-5CAF-F9CF-BE4FF1E43C82}"/>
              </a:ext>
            </a:extLst>
          </p:cNvPr>
          <p:cNvPicPr>
            <a:picLocks noChangeAspect="1"/>
          </p:cNvPicPr>
          <p:nvPr/>
        </p:nvPicPr>
        <p:blipFill>
          <a:blip r:embed="rId7"/>
          <a:stretch>
            <a:fillRect/>
          </a:stretch>
        </p:blipFill>
        <p:spPr>
          <a:xfrm>
            <a:off x="4238631" y="4917137"/>
            <a:ext cx="1010147" cy="687403"/>
          </a:xfrm>
          <a:prstGeom prst="rect">
            <a:avLst/>
          </a:prstGeom>
        </p:spPr>
      </p:pic>
      <p:pic>
        <p:nvPicPr>
          <p:cNvPr id="15" name="Picture 2" descr="Tablet Tab M10 G3 para Entretenimento e Aprendizado | Lenovo Brasil">
            <a:extLst>
              <a:ext uri="{FF2B5EF4-FFF2-40B4-BE49-F238E27FC236}">
                <a16:creationId xmlns:a16="http://schemas.microsoft.com/office/drawing/2014/main" id="{46DB65B4-7650-35ED-997D-D0E7ACA70BB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89" t="3055" r="5597" b="3156"/>
          <a:stretch/>
        </p:blipFill>
        <p:spPr bwMode="auto">
          <a:xfrm>
            <a:off x="4107609" y="5867252"/>
            <a:ext cx="1122745" cy="674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elular IPHONE 14 PRO MAX 128GB ROXO PROFUNDO | Loja Claro">
            <a:extLst>
              <a:ext uri="{FF2B5EF4-FFF2-40B4-BE49-F238E27FC236}">
                <a16:creationId xmlns:a16="http://schemas.microsoft.com/office/drawing/2014/main" id="{763B02E8-CEA4-C8E8-3831-B4925AF228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335" r="10834"/>
          <a:stretch/>
        </p:blipFill>
        <p:spPr bwMode="auto">
          <a:xfrm>
            <a:off x="7764755" y="4864832"/>
            <a:ext cx="575728" cy="739708"/>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m 19">
            <a:extLst>
              <a:ext uri="{FF2B5EF4-FFF2-40B4-BE49-F238E27FC236}">
                <a16:creationId xmlns:a16="http://schemas.microsoft.com/office/drawing/2014/main" id="{BFFD8F48-366C-DF6F-622E-0E4ECED928DB}"/>
              </a:ext>
            </a:extLst>
          </p:cNvPr>
          <p:cNvPicPr>
            <a:picLocks noChangeAspect="1"/>
          </p:cNvPicPr>
          <p:nvPr/>
        </p:nvPicPr>
        <p:blipFill rotWithShape="1">
          <a:blip r:embed="rId10"/>
          <a:srcRect r="4305"/>
          <a:stretch/>
        </p:blipFill>
        <p:spPr>
          <a:xfrm>
            <a:off x="7716686" y="6000460"/>
            <a:ext cx="743931" cy="407816"/>
          </a:xfrm>
          <a:prstGeom prst="rect">
            <a:avLst/>
          </a:prstGeom>
        </p:spPr>
      </p:pic>
      <p:cxnSp>
        <p:nvCxnSpPr>
          <p:cNvPr id="22" name="Conector: Curvo 21">
            <a:extLst>
              <a:ext uri="{FF2B5EF4-FFF2-40B4-BE49-F238E27FC236}">
                <a16:creationId xmlns:a16="http://schemas.microsoft.com/office/drawing/2014/main" id="{622597A9-E455-825F-8338-9FEA45B96EA0}"/>
              </a:ext>
            </a:extLst>
          </p:cNvPr>
          <p:cNvCxnSpPr>
            <a:cxnSpLocks/>
            <a:endCxn id="12" idx="0"/>
          </p:cNvCxnSpPr>
          <p:nvPr/>
        </p:nvCxnSpPr>
        <p:spPr>
          <a:xfrm rot="5400000">
            <a:off x="6476594" y="3796009"/>
            <a:ext cx="1023809" cy="86886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Agrupar 25">
            <a:extLst>
              <a:ext uri="{FF2B5EF4-FFF2-40B4-BE49-F238E27FC236}">
                <a16:creationId xmlns:a16="http://schemas.microsoft.com/office/drawing/2014/main" id="{21196892-293E-13CC-B2C0-31BC497417A9}"/>
              </a:ext>
            </a:extLst>
          </p:cNvPr>
          <p:cNvGrpSpPr>
            <a:grpSpLocks noChangeAspect="1"/>
          </p:cNvGrpSpPr>
          <p:nvPr/>
        </p:nvGrpSpPr>
        <p:grpSpPr>
          <a:xfrm>
            <a:off x="10342326" y="4530820"/>
            <a:ext cx="1825595" cy="1980000"/>
            <a:chOff x="10457472" y="3908822"/>
            <a:chExt cx="1445769" cy="1568053"/>
          </a:xfrm>
        </p:grpSpPr>
        <p:pic>
          <p:nvPicPr>
            <p:cNvPr id="2056" name="Picture 8" descr="TensorFlow Lite: An Open Source Deep Learning Framework">
              <a:extLst>
                <a:ext uri="{FF2B5EF4-FFF2-40B4-BE49-F238E27FC236}">
                  <a16:creationId xmlns:a16="http://schemas.microsoft.com/office/drawing/2014/main" id="{135D9FCE-063C-514D-784B-3CC5AABBE89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2237"/>
            <a:stretch/>
          </p:blipFill>
          <p:spPr bwMode="auto">
            <a:xfrm>
              <a:off x="10457472" y="3908822"/>
              <a:ext cx="1445769" cy="1568053"/>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m 24">
              <a:extLst>
                <a:ext uri="{FF2B5EF4-FFF2-40B4-BE49-F238E27FC236}">
                  <a16:creationId xmlns:a16="http://schemas.microsoft.com/office/drawing/2014/main" id="{EF3C9998-D0CC-C9D9-AE61-18D30CFD4005}"/>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4703" b="4769"/>
            <a:stretch/>
          </p:blipFill>
          <p:spPr>
            <a:xfrm>
              <a:off x="10664883" y="4648189"/>
              <a:ext cx="515970" cy="311955"/>
            </a:xfrm>
            <a:prstGeom prst="rect">
              <a:avLst/>
            </a:prstGeom>
          </p:spPr>
        </p:pic>
      </p:grpSp>
      <p:cxnSp>
        <p:nvCxnSpPr>
          <p:cNvPr id="27" name="Conector: Curvo 26">
            <a:extLst>
              <a:ext uri="{FF2B5EF4-FFF2-40B4-BE49-F238E27FC236}">
                <a16:creationId xmlns:a16="http://schemas.microsoft.com/office/drawing/2014/main" id="{EDA3FAFE-2B1A-E8A9-4B1F-9298414BD877}"/>
              </a:ext>
            </a:extLst>
          </p:cNvPr>
          <p:cNvCxnSpPr>
            <a:cxnSpLocks/>
          </p:cNvCxnSpPr>
          <p:nvPr/>
        </p:nvCxnSpPr>
        <p:spPr>
          <a:xfrm rot="16200000" flipH="1">
            <a:off x="10298358" y="3798647"/>
            <a:ext cx="675599" cy="58766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aixaDeTexto 33">
            <a:extLst>
              <a:ext uri="{FF2B5EF4-FFF2-40B4-BE49-F238E27FC236}">
                <a16:creationId xmlns:a16="http://schemas.microsoft.com/office/drawing/2014/main" id="{C842F193-AFFB-15D9-4E69-E29ED5B72B80}"/>
              </a:ext>
            </a:extLst>
          </p:cNvPr>
          <p:cNvSpPr txBox="1"/>
          <p:nvPr/>
        </p:nvSpPr>
        <p:spPr>
          <a:xfrm>
            <a:off x="523363" y="3762259"/>
            <a:ext cx="1803400" cy="307777"/>
          </a:xfrm>
          <a:prstGeom prst="rect">
            <a:avLst/>
          </a:prstGeom>
          <a:noFill/>
        </p:spPr>
        <p:txBody>
          <a:bodyPr wrap="square" rtlCol="0">
            <a:spAutoFit/>
          </a:bodyPr>
          <a:lstStyle/>
          <a:p>
            <a:pPr algn="ctr"/>
            <a:r>
              <a:rPr lang="pt-BR" sz="1400" dirty="0"/>
              <a:t>Treino com TF</a:t>
            </a:r>
          </a:p>
        </p:txBody>
      </p:sp>
      <p:sp>
        <p:nvSpPr>
          <p:cNvPr id="35" name="CaixaDeTexto 34">
            <a:extLst>
              <a:ext uri="{FF2B5EF4-FFF2-40B4-BE49-F238E27FC236}">
                <a16:creationId xmlns:a16="http://schemas.microsoft.com/office/drawing/2014/main" id="{ABEB2C6C-1891-F84E-8818-6EE1D7610BC7}"/>
              </a:ext>
            </a:extLst>
          </p:cNvPr>
          <p:cNvSpPr txBox="1"/>
          <p:nvPr/>
        </p:nvSpPr>
        <p:spPr>
          <a:xfrm>
            <a:off x="2702866" y="3737768"/>
            <a:ext cx="1638310" cy="523220"/>
          </a:xfrm>
          <a:prstGeom prst="rect">
            <a:avLst/>
          </a:prstGeom>
          <a:noFill/>
        </p:spPr>
        <p:txBody>
          <a:bodyPr wrap="square" rtlCol="0">
            <a:spAutoFit/>
          </a:bodyPr>
          <a:lstStyle/>
          <a:p>
            <a:pPr algn="ctr"/>
            <a:r>
              <a:rPr lang="pt-BR" sz="1400" dirty="0"/>
              <a:t>Converter para TF Lite</a:t>
            </a:r>
          </a:p>
        </p:txBody>
      </p:sp>
      <p:sp>
        <p:nvSpPr>
          <p:cNvPr id="36" name="CaixaDeTexto 35">
            <a:extLst>
              <a:ext uri="{FF2B5EF4-FFF2-40B4-BE49-F238E27FC236}">
                <a16:creationId xmlns:a16="http://schemas.microsoft.com/office/drawing/2014/main" id="{949494B7-AC26-0C6F-D9D0-AD32571C1339}"/>
              </a:ext>
            </a:extLst>
          </p:cNvPr>
          <p:cNvSpPr txBox="1"/>
          <p:nvPr/>
        </p:nvSpPr>
        <p:spPr>
          <a:xfrm>
            <a:off x="4717279" y="3731556"/>
            <a:ext cx="2014414" cy="523220"/>
          </a:xfrm>
          <a:prstGeom prst="rect">
            <a:avLst/>
          </a:prstGeom>
          <a:noFill/>
        </p:spPr>
        <p:txBody>
          <a:bodyPr wrap="square" rtlCol="0">
            <a:spAutoFit/>
          </a:bodyPr>
          <a:lstStyle/>
          <a:p>
            <a:pPr algn="ctr"/>
            <a:r>
              <a:rPr lang="pt-BR" sz="1400" dirty="0"/>
              <a:t>Quantização, </a:t>
            </a:r>
            <a:r>
              <a:rPr lang="pt-BR" sz="1400" dirty="0" err="1"/>
              <a:t>pruning</a:t>
            </a:r>
            <a:r>
              <a:rPr lang="pt-BR" sz="1400" dirty="0"/>
              <a:t>, etc.</a:t>
            </a:r>
          </a:p>
        </p:txBody>
      </p:sp>
      <p:sp>
        <p:nvSpPr>
          <p:cNvPr id="37" name="CaixaDeTexto 36">
            <a:extLst>
              <a:ext uri="{FF2B5EF4-FFF2-40B4-BE49-F238E27FC236}">
                <a16:creationId xmlns:a16="http://schemas.microsoft.com/office/drawing/2014/main" id="{E0728FED-EF86-78AD-D49C-838FA6BDA174}"/>
              </a:ext>
            </a:extLst>
          </p:cNvPr>
          <p:cNvSpPr txBox="1"/>
          <p:nvPr/>
        </p:nvSpPr>
        <p:spPr>
          <a:xfrm>
            <a:off x="7364035" y="3700704"/>
            <a:ext cx="2014415" cy="738664"/>
          </a:xfrm>
          <a:prstGeom prst="rect">
            <a:avLst/>
          </a:prstGeom>
          <a:noFill/>
        </p:spPr>
        <p:txBody>
          <a:bodyPr wrap="square" rtlCol="0">
            <a:spAutoFit/>
          </a:bodyPr>
          <a:lstStyle/>
          <a:p>
            <a:pPr algn="ctr"/>
            <a:r>
              <a:rPr lang="pt-BR" sz="1400" dirty="0"/>
              <a:t>No caso do TF Lite Micro, converte o modelo em uma </a:t>
            </a:r>
            <a:r>
              <a:rPr lang="pt-BR" sz="1400" i="1" dirty="0" err="1"/>
              <a:t>array</a:t>
            </a:r>
            <a:r>
              <a:rPr lang="pt-BR" sz="1400" dirty="0"/>
              <a:t> de bytes.</a:t>
            </a:r>
          </a:p>
        </p:txBody>
      </p:sp>
    </p:spTree>
    <p:extLst>
      <p:ext uri="{BB962C8B-B14F-4D97-AF65-F5344CB8AC3E}">
        <p14:creationId xmlns:p14="http://schemas.microsoft.com/office/powerpoint/2010/main" val="35486478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544273" y="1825624"/>
            <a:ext cx="6482627" cy="5032376"/>
          </a:xfrm>
        </p:spPr>
        <p:txBody>
          <a:bodyPr>
            <a:normAutofit/>
          </a:bodyPr>
          <a:lstStyle/>
          <a:p>
            <a:r>
              <a:rPr lang="pt-BR" dirty="0"/>
              <a:t>Outra forma para habilitar o uso de ML em dispositivos embarcados é através de hardwares otimizados para a execução eficiente dos modelos.</a:t>
            </a:r>
          </a:p>
          <a:p>
            <a:r>
              <a:rPr lang="pt-BR" dirty="0"/>
              <a:t>Algumas empresas têm lançados </a:t>
            </a:r>
            <a:r>
              <a:rPr lang="pt-BR" i="1" dirty="0"/>
              <a:t>Systems-</a:t>
            </a:r>
            <a:r>
              <a:rPr lang="pt-BR" i="1" dirty="0" err="1"/>
              <a:t>on</a:t>
            </a:r>
            <a:r>
              <a:rPr lang="pt-BR" i="1" dirty="0"/>
              <a:t>-a-Chip</a:t>
            </a:r>
            <a:r>
              <a:rPr lang="pt-BR" dirty="0"/>
              <a:t> (</a:t>
            </a:r>
            <a:r>
              <a:rPr lang="pt-BR" dirty="0" err="1"/>
              <a:t>SoCs</a:t>
            </a:r>
            <a:r>
              <a:rPr lang="pt-BR" dirty="0"/>
              <a:t>) e microcontroladores equipados com aceleradores de ML, também chamados de </a:t>
            </a:r>
            <a:r>
              <a:rPr lang="pt-BR" b="0" i="1" dirty="0">
                <a:effectLst/>
              </a:rPr>
              <a:t>neural </a:t>
            </a:r>
            <a:r>
              <a:rPr lang="pt-BR" b="0" i="1" dirty="0" err="1">
                <a:effectLst/>
              </a:rPr>
              <a:t>processing</a:t>
            </a:r>
            <a:r>
              <a:rPr lang="pt-BR" b="0" i="1" dirty="0">
                <a:effectLst/>
              </a:rPr>
              <a:t> </a:t>
            </a:r>
            <a:r>
              <a:rPr lang="pt-BR" b="0" i="1" dirty="0" err="1">
                <a:effectLst/>
              </a:rPr>
              <a:t>units</a:t>
            </a:r>
            <a:r>
              <a:rPr lang="pt-BR" b="0" i="0" dirty="0">
                <a:effectLst/>
              </a:rPr>
              <a:t> (</a:t>
            </a:r>
            <a:r>
              <a:rPr lang="pt-BR" b="0" i="0" dirty="0" err="1">
                <a:effectLst/>
              </a:rPr>
              <a:t>NPUs</a:t>
            </a:r>
            <a:r>
              <a:rPr lang="pt-BR" b="0" i="0" dirty="0">
                <a:effectLst/>
              </a:rPr>
              <a:t>) ou </a:t>
            </a:r>
            <a:r>
              <a:rPr lang="pt-BR" b="0" i="1" dirty="0">
                <a:effectLst/>
              </a:rPr>
              <a:t>neural </a:t>
            </a:r>
            <a:r>
              <a:rPr lang="pt-BR" b="0" i="1" dirty="0" err="1">
                <a:effectLst/>
              </a:rPr>
              <a:t>engines</a:t>
            </a:r>
            <a:r>
              <a:rPr lang="pt-BR" b="0" i="0" dirty="0">
                <a:effectLst/>
              </a:rPr>
              <a:t> (</a:t>
            </a:r>
            <a:r>
              <a:rPr lang="pt-BR" b="0" i="0" dirty="0" err="1">
                <a:effectLst/>
              </a:rPr>
              <a:t>NEs</a:t>
            </a:r>
            <a:r>
              <a:rPr lang="pt-BR" b="0" i="0" dirty="0">
                <a:effectLst/>
              </a:rPr>
              <a:t>).</a:t>
            </a:r>
          </a:p>
          <a:p>
            <a:r>
              <a:rPr lang="pt-BR" dirty="0"/>
              <a:t>São hardwares altamente especializados e projetados para acelerar aplicações de ML.</a:t>
            </a:r>
          </a:p>
        </p:txBody>
      </p:sp>
      <p:grpSp>
        <p:nvGrpSpPr>
          <p:cNvPr id="10" name="Agrupar 9">
            <a:extLst>
              <a:ext uri="{FF2B5EF4-FFF2-40B4-BE49-F238E27FC236}">
                <a16:creationId xmlns:a16="http://schemas.microsoft.com/office/drawing/2014/main" id="{B4E2DA4F-A1AA-B6B0-7B18-65FC6FCECF44}"/>
              </a:ext>
            </a:extLst>
          </p:cNvPr>
          <p:cNvGrpSpPr/>
          <p:nvPr/>
        </p:nvGrpSpPr>
        <p:grpSpPr>
          <a:xfrm>
            <a:off x="1229055" y="1955873"/>
            <a:ext cx="2670312" cy="3409604"/>
            <a:chOff x="848055" y="2146373"/>
            <a:chExt cx="2670312" cy="3409604"/>
          </a:xfrm>
        </p:grpSpPr>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48055" y="2146373"/>
              <a:ext cx="2670312" cy="2657851"/>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24020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A722C-D02D-BE48-B4A4-A8B0516F3AE8}"/>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B11F61C0-3B3E-2BFF-CCA2-CE3B6EEDF612}"/>
              </a:ext>
            </a:extLst>
          </p:cNvPr>
          <p:cNvSpPr>
            <a:spLocks noGrp="1"/>
          </p:cNvSpPr>
          <p:nvPr>
            <p:ph idx="1"/>
          </p:nvPr>
        </p:nvSpPr>
        <p:spPr>
          <a:xfrm>
            <a:off x="7398177" y="1825625"/>
            <a:ext cx="4631772" cy="4945565"/>
          </a:xfrm>
        </p:spPr>
        <p:txBody>
          <a:bodyPr>
            <a:normAutofit lnSpcReduction="10000"/>
          </a:bodyPr>
          <a:lstStyle/>
          <a:p>
            <a:r>
              <a:rPr lang="pt-BR" b="0" i="0" dirty="0">
                <a:effectLst/>
              </a:rPr>
              <a:t>Em geral, por serem muito especializadas, as </a:t>
            </a:r>
            <a:r>
              <a:rPr lang="pt-BR" b="0" i="0" dirty="0" err="1">
                <a:effectLst/>
              </a:rPr>
              <a:t>NPUs</a:t>
            </a:r>
            <a:r>
              <a:rPr lang="pt-BR" b="0" i="0" dirty="0">
                <a:effectLst/>
              </a:rPr>
              <a:t> oferecem uma execução muito mais rápida do que os CPUs e </a:t>
            </a:r>
            <a:r>
              <a:rPr lang="pt-BR" b="0" i="0" dirty="0" err="1">
                <a:effectLst/>
              </a:rPr>
              <a:t>GPUs</a:t>
            </a:r>
            <a:r>
              <a:rPr lang="pt-BR" b="0" i="0" dirty="0">
                <a:effectLst/>
              </a:rPr>
              <a:t> para tarefas de ML específicas.</a:t>
            </a:r>
          </a:p>
          <a:p>
            <a:r>
              <a:rPr lang="pt-BR" b="0" i="0" dirty="0" err="1">
                <a:effectLst/>
              </a:rPr>
              <a:t>NPUs</a:t>
            </a:r>
            <a:r>
              <a:rPr lang="pt-BR" b="0" i="0" dirty="0">
                <a:effectLst/>
              </a:rPr>
              <a:t> realizam operações paralelas de multiplicação-acumulação (MAC) e suportam compactação e descompactação de pesos, ajudando a minimizar o uso da memória do sistema.</a:t>
            </a:r>
          </a:p>
        </p:txBody>
      </p:sp>
      <p:pic>
        <p:nvPicPr>
          <p:cNvPr id="4" name="Picture 2">
            <a:extLst>
              <a:ext uri="{FF2B5EF4-FFF2-40B4-BE49-F238E27FC236}">
                <a16:creationId xmlns:a16="http://schemas.microsoft.com/office/drawing/2014/main" id="{14F5A5FD-EFC4-A796-C1CF-AEB0ACE3F6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68" t="10124" r="7101" b="8095"/>
          <a:stretch/>
        </p:blipFill>
        <p:spPr bwMode="auto">
          <a:xfrm>
            <a:off x="2710356" y="1860045"/>
            <a:ext cx="2050065" cy="2077148"/>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123A94C-94D3-1775-11B8-2736725EB465}"/>
              </a:ext>
            </a:extLst>
          </p:cNvPr>
          <p:cNvSpPr txBox="1"/>
          <p:nvPr/>
        </p:nvSpPr>
        <p:spPr>
          <a:xfrm>
            <a:off x="162051" y="6337244"/>
            <a:ext cx="2153839" cy="307777"/>
          </a:xfrm>
          <a:prstGeom prst="rect">
            <a:avLst/>
          </a:prstGeom>
          <a:noFill/>
        </p:spPr>
        <p:txBody>
          <a:bodyPr wrap="square" rtlCol="0">
            <a:spAutoFit/>
          </a:bodyPr>
          <a:lstStyle/>
          <a:p>
            <a:pPr algn="ctr"/>
            <a:r>
              <a:rPr lang="pt-BR" sz="1400" dirty="0" err="1"/>
              <a:t>Tesla’s</a:t>
            </a:r>
            <a:r>
              <a:rPr lang="pt-BR" sz="1400" dirty="0"/>
              <a:t> FSD</a:t>
            </a:r>
          </a:p>
        </p:txBody>
      </p:sp>
      <p:pic>
        <p:nvPicPr>
          <p:cNvPr id="9" name="Imagem 8">
            <a:extLst>
              <a:ext uri="{FF2B5EF4-FFF2-40B4-BE49-F238E27FC236}">
                <a16:creationId xmlns:a16="http://schemas.microsoft.com/office/drawing/2014/main" id="{F39FBEB8-B8AD-C5EC-0951-4B27C07A678E}"/>
              </a:ext>
            </a:extLst>
          </p:cNvPr>
          <p:cNvPicPr>
            <a:picLocks noChangeAspect="1"/>
          </p:cNvPicPr>
          <p:nvPr/>
        </p:nvPicPr>
        <p:blipFill>
          <a:blip r:embed="rId4"/>
          <a:stretch>
            <a:fillRect/>
          </a:stretch>
        </p:blipFill>
        <p:spPr>
          <a:xfrm>
            <a:off x="5105276" y="4618491"/>
            <a:ext cx="2239031" cy="1715455"/>
          </a:xfrm>
          <a:prstGeom prst="rect">
            <a:avLst/>
          </a:prstGeom>
        </p:spPr>
      </p:pic>
      <p:sp>
        <p:nvSpPr>
          <p:cNvPr id="10" name="CaixaDeTexto 9">
            <a:extLst>
              <a:ext uri="{FF2B5EF4-FFF2-40B4-BE49-F238E27FC236}">
                <a16:creationId xmlns:a16="http://schemas.microsoft.com/office/drawing/2014/main" id="{F137D02C-4968-A918-E606-635EA3332B2F}"/>
              </a:ext>
            </a:extLst>
          </p:cNvPr>
          <p:cNvSpPr txBox="1"/>
          <p:nvPr/>
        </p:nvSpPr>
        <p:spPr>
          <a:xfrm>
            <a:off x="5314132" y="6276048"/>
            <a:ext cx="2030176" cy="307777"/>
          </a:xfrm>
          <a:prstGeom prst="rect">
            <a:avLst/>
          </a:prstGeom>
          <a:noFill/>
        </p:spPr>
        <p:txBody>
          <a:bodyPr wrap="square" rtlCol="0">
            <a:spAutoFit/>
          </a:bodyPr>
          <a:lstStyle/>
          <a:p>
            <a:pPr algn="ctr"/>
            <a:r>
              <a:rPr lang="pt-BR" sz="1400" dirty="0" err="1"/>
              <a:t>NVIDIA’s</a:t>
            </a:r>
            <a:r>
              <a:rPr lang="pt-BR" sz="1400" dirty="0"/>
              <a:t> Xavier </a:t>
            </a:r>
            <a:r>
              <a:rPr lang="pt-BR" sz="1400" dirty="0" err="1"/>
              <a:t>SoC</a:t>
            </a:r>
            <a:endParaRPr lang="pt-BR" sz="1400" dirty="0"/>
          </a:p>
        </p:txBody>
      </p:sp>
      <p:sp>
        <p:nvSpPr>
          <p:cNvPr id="11" name="CaixaDeTexto 10">
            <a:extLst>
              <a:ext uri="{FF2B5EF4-FFF2-40B4-BE49-F238E27FC236}">
                <a16:creationId xmlns:a16="http://schemas.microsoft.com/office/drawing/2014/main" id="{BD17A40F-8594-B8F3-7ECA-F654FD099CF5}"/>
              </a:ext>
            </a:extLst>
          </p:cNvPr>
          <p:cNvSpPr txBox="1"/>
          <p:nvPr/>
        </p:nvSpPr>
        <p:spPr>
          <a:xfrm>
            <a:off x="3074511" y="3914521"/>
            <a:ext cx="1361954" cy="307777"/>
          </a:xfrm>
          <a:prstGeom prst="rect">
            <a:avLst/>
          </a:prstGeom>
          <a:noFill/>
        </p:spPr>
        <p:txBody>
          <a:bodyPr wrap="square" rtlCol="0">
            <a:spAutoFit/>
          </a:bodyPr>
          <a:lstStyle/>
          <a:p>
            <a:pPr algn="ctr"/>
            <a:r>
              <a:rPr lang="pt-BR" sz="1400" dirty="0" err="1"/>
              <a:t>Apple’s</a:t>
            </a:r>
            <a:r>
              <a:rPr lang="pt-BR" sz="1400" dirty="0"/>
              <a:t> M1</a:t>
            </a:r>
          </a:p>
        </p:txBody>
      </p:sp>
      <p:pic>
        <p:nvPicPr>
          <p:cNvPr id="5122" name="Picture 2" descr="Die Layout of Apple A13">
            <a:extLst>
              <a:ext uri="{FF2B5EF4-FFF2-40B4-BE49-F238E27FC236}">
                <a16:creationId xmlns:a16="http://schemas.microsoft.com/office/drawing/2014/main" id="{61498782-1BF4-594D-1F95-459CE15157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931"/>
          <a:stretch/>
        </p:blipFill>
        <p:spPr bwMode="auto">
          <a:xfrm>
            <a:off x="2906210" y="4537073"/>
            <a:ext cx="2050065" cy="176478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7F301750-B4DB-503C-8BD0-C5B9E3AC13D5}"/>
              </a:ext>
            </a:extLst>
          </p:cNvPr>
          <p:cNvSpPr txBox="1"/>
          <p:nvPr/>
        </p:nvSpPr>
        <p:spPr>
          <a:xfrm>
            <a:off x="2757210" y="6288601"/>
            <a:ext cx="2050064" cy="307777"/>
          </a:xfrm>
          <a:prstGeom prst="rect">
            <a:avLst/>
          </a:prstGeom>
          <a:noFill/>
        </p:spPr>
        <p:txBody>
          <a:bodyPr wrap="square" rtlCol="0">
            <a:spAutoFit/>
          </a:bodyPr>
          <a:lstStyle/>
          <a:p>
            <a:pPr algn="ctr"/>
            <a:r>
              <a:rPr lang="pt-BR" sz="1400" dirty="0" err="1"/>
              <a:t>Apple’s</a:t>
            </a:r>
            <a:r>
              <a:rPr lang="pt-BR" sz="1400" dirty="0"/>
              <a:t> A13</a:t>
            </a:r>
          </a:p>
        </p:txBody>
      </p:sp>
      <p:pic>
        <p:nvPicPr>
          <p:cNvPr id="5124" name="Picture 4" descr="Ethos-U65">
            <a:extLst>
              <a:ext uri="{FF2B5EF4-FFF2-40B4-BE49-F238E27FC236}">
                <a16:creationId xmlns:a16="http://schemas.microsoft.com/office/drawing/2014/main" id="{55290A4E-BB4F-FE7D-2F26-669F08D38A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230"/>
          <a:stretch/>
        </p:blipFill>
        <p:spPr bwMode="auto">
          <a:xfrm>
            <a:off x="5171312" y="1867486"/>
            <a:ext cx="2070982" cy="2069707"/>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7EC771ED-875D-87A1-F604-C0D4204D1895}"/>
              </a:ext>
            </a:extLst>
          </p:cNvPr>
          <p:cNvSpPr txBox="1"/>
          <p:nvPr/>
        </p:nvSpPr>
        <p:spPr>
          <a:xfrm>
            <a:off x="4916304" y="3961661"/>
            <a:ext cx="2481873" cy="307777"/>
          </a:xfrm>
          <a:prstGeom prst="rect">
            <a:avLst/>
          </a:prstGeom>
          <a:noFill/>
        </p:spPr>
        <p:txBody>
          <a:bodyPr wrap="square" rtlCol="0">
            <a:spAutoFit/>
          </a:bodyPr>
          <a:lstStyle/>
          <a:p>
            <a:pPr algn="ctr"/>
            <a:r>
              <a:rPr lang="pt-BR" sz="1400" dirty="0" err="1"/>
              <a:t>ARM’s</a:t>
            </a:r>
            <a:r>
              <a:rPr lang="pt-BR" sz="1400" dirty="0"/>
              <a:t> Cortex-M55 e Ethos-U55</a:t>
            </a:r>
          </a:p>
        </p:txBody>
      </p:sp>
      <p:pic>
        <p:nvPicPr>
          <p:cNvPr id="1026" name="Picture 2">
            <a:extLst>
              <a:ext uri="{FF2B5EF4-FFF2-40B4-BE49-F238E27FC236}">
                <a16:creationId xmlns:a16="http://schemas.microsoft.com/office/drawing/2014/main" id="{26F48F36-C6B8-F537-C43B-68205D6465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5" y="4618491"/>
            <a:ext cx="2666321" cy="16776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EC9CEBC-D34B-A856-3E45-6366C124C13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252" r="16425"/>
          <a:stretch/>
        </p:blipFill>
        <p:spPr bwMode="auto">
          <a:xfrm>
            <a:off x="198319" y="1867486"/>
            <a:ext cx="2090106" cy="2069707"/>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C86499B4-D403-83AF-D3DE-83055DDE3A4D}"/>
              </a:ext>
            </a:extLst>
          </p:cNvPr>
          <p:cNvSpPr txBox="1"/>
          <p:nvPr/>
        </p:nvSpPr>
        <p:spPr>
          <a:xfrm>
            <a:off x="312706" y="3978331"/>
            <a:ext cx="1779022" cy="307777"/>
          </a:xfrm>
          <a:prstGeom prst="rect">
            <a:avLst/>
          </a:prstGeom>
          <a:noFill/>
        </p:spPr>
        <p:txBody>
          <a:bodyPr wrap="square" rtlCol="0">
            <a:spAutoFit/>
          </a:bodyPr>
          <a:lstStyle/>
          <a:p>
            <a:pPr algn="ctr"/>
            <a:r>
              <a:rPr lang="pt-BR" sz="1400" dirty="0" err="1"/>
              <a:t>Huawei’s</a:t>
            </a:r>
            <a:r>
              <a:rPr lang="pt-BR" sz="1400" dirty="0"/>
              <a:t> Kirin 970</a:t>
            </a:r>
          </a:p>
        </p:txBody>
      </p:sp>
    </p:spTree>
    <p:extLst>
      <p:ext uri="{BB962C8B-B14F-4D97-AF65-F5344CB8AC3E}">
        <p14:creationId xmlns:p14="http://schemas.microsoft.com/office/powerpoint/2010/main" val="3683268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556778-6860-7D54-B4E7-A0390D285CFC}"/>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A847E770-EA6C-6ADC-B5CA-EEA8EB980856}"/>
              </a:ext>
            </a:extLst>
          </p:cNvPr>
          <p:cNvSpPr>
            <a:spLocks noGrp="1"/>
          </p:cNvSpPr>
          <p:nvPr>
            <p:ph idx="1"/>
          </p:nvPr>
        </p:nvSpPr>
        <p:spPr>
          <a:xfrm>
            <a:off x="5370653" y="1825625"/>
            <a:ext cx="6604497" cy="4351338"/>
          </a:xfrm>
        </p:spPr>
        <p:txBody>
          <a:bodyPr>
            <a:normAutofit/>
          </a:bodyPr>
          <a:lstStyle/>
          <a:p>
            <a:r>
              <a:rPr lang="pt-BR" dirty="0"/>
              <a:t>Esses </a:t>
            </a:r>
            <a:r>
              <a:rPr lang="pt-BR" dirty="0" err="1"/>
              <a:t>HWs</a:t>
            </a:r>
            <a:r>
              <a:rPr lang="pt-BR" dirty="0"/>
              <a:t> especializados habilitam aplicações mais complexas como detecção de objetos e reconhecimento de fala </a:t>
            </a:r>
            <a:r>
              <a:rPr lang="pt-BR" b="0" i="0" dirty="0">
                <a:effectLst/>
              </a:rPr>
              <a:t>em tempo real.</a:t>
            </a:r>
            <a:endParaRPr lang="pt-BR" dirty="0"/>
          </a:p>
          <a:p>
            <a:r>
              <a:rPr lang="pt-BR" dirty="0"/>
              <a:t>A figura ao lado mostra que a NPU no Kirin 970 da Huawei faz com que ele supere de longe o iPhone 7 plus na tarefa de reconhecimento de </a:t>
            </a:r>
            <a:r>
              <a:rPr lang="pt-BR" dirty="0" err="1"/>
              <a:t>images</a:t>
            </a:r>
            <a:r>
              <a:rPr lang="pt-BR" dirty="0"/>
              <a:t>..</a:t>
            </a:r>
          </a:p>
        </p:txBody>
      </p:sp>
      <p:sp>
        <p:nvSpPr>
          <p:cNvPr id="8" name="CaixaDeTexto 7">
            <a:extLst>
              <a:ext uri="{FF2B5EF4-FFF2-40B4-BE49-F238E27FC236}">
                <a16:creationId xmlns:a16="http://schemas.microsoft.com/office/drawing/2014/main" id="{BE5D1D90-ECF0-6CA2-B9DE-B3F07DA8EFFE}"/>
              </a:ext>
            </a:extLst>
          </p:cNvPr>
          <p:cNvSpPr txBox="1"/>
          <p:nvPr/>
        </p:nvSpPr>
        <p:spPr>
          <a:xfrm>
            <a:off x="1930" y="6581001"/>
            <a:ext cx="6094070" cy="276999"/>
          </a:xfrm>
          <a:prstGeom prst="rect">
            <a:avLst/>
          </a:prstGeom>
          <a:noFill/>
        </p:spPr>
        <p:txBody>
          <a:bodyPr wrap="square">
            <a:spAutoFit/>
          </a:bodyPr>
          <a:lstStyle/>
          <a:p>
            <a:r>
              <a:rPr lang="pt-BR" sz="1200" dirty="0"/>
              <a:t>https://thetechrevolutionist.com/2017/09/huaweis-neural-processing-unit-npu-and.html</a:t>
            </a:r>
          </a:p>
        </p:txBody>
      </p:sp>
      <p:pic>
        <p:nvPicPr>
          <p:cNvPr id="2050" name="Picture 2">
            <a:extLst>
              <a:ext uri="{FF2B5EF4-FFF2-40B4-BE49-F238E27FC236}">
                <a16:creationId xmlns:a16="http://schemas.microsoft.com/office/drawing/2014/main" id="{DC418576-3601-929D-71BD-332BA44FA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50" y="2372811"/>
            <a:ext cx="5028511" cy="335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252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1144250" cy="4667250"/>
          </a:xfrm>
        </p:spPr>
        <p:txBody>
          <a:bodyPr/>
          <a:lstStyle/>
          <a:p>
            <a:r>
              <a:rPr lang="pt-BR" dirty="0"/>
              <a:t>Quiz: “</a:t>
            </a:r>
            <a:r>
              <a:rPr lang="en-US" b="1" i="1" dirty="0"/>
              <a:t>TP557 - </a:t>
            </a:r>
            <a:r>
              <a:rPr lang="en-US" b="1" i="1" dirty="0" err="1"/>
              <a:t>Desafios</a:t>
            </a:r>
            <a:r>
              <a:rPr lang="en-US" b="1" i="1" dirty="0"/>
              <a:t> do </a:t>
            </a:r>
            <a:r>
              <a:rPr lang="en-US" b="1" i="1" dirty="0" err="1"/>
              <a:t>TinyML</a:t>
            </a:r>
            <a:r>
              <a:rPr lang="en-US" b="1" i="1" dirty="0"/>
              <a:t> - Machine Learning</a:t>
            </a:r>
            <a:r>
              <a:rPr lang="en-US" dirty="0"/>
              <a:t>”</a:t>
            </a:r>
            <a:endParaRPr lang="pt-BR" dirty="0"/>
          </a:p>
          <a:p>
            <a:r>
              <a:rPr lang="pt-BR" dirty="0"/>
              <a:t>Assistir aos vídeos do Prof. Marcelo Rovai sobre Google </a:t>
            </a:r>
            <a:r>
              <a:rPr lang="pt-BR" dirty="0" err="1"/>
              <a:t>Colab</a:t>
            </a:r>
            <a:r>
              <a:rPr lang="pt-BR" dirty="0"/>
              <a:t> e Python.</a:t>
            </a:r>
          </a:p>
          <a:p>
            <a:pPr lvl="1"/>
            <a:r>
              <a:rPr lang="pt-BR" b="1" dirty="0"/>
              <a:t>Google </a:t>
            </a:r>
            <a:r>
              <a:rPr lang="pt-BR" b="1" dirty="0" err="1"/>
              <a:t>Colab</a:t>
            </a:r>
            <a:r>
              <a:rPr lang="pt-BR" b="1" dirty="0"/>
              <a:t> </a:t>
            </a:r>
            <a:r>
              <a:rPr lang="pt-BR" b="1" dirty="0" err="1"/>
              <a:t>intro</a:t>
            </a:r>
            <a:r>
              <a:rPr lang="pt-BR" dirty="0"/>
              <a:t>: </a:t>
            </a:r>
            <a:r>
              <a:rPr lang="pt-BR" dirty="0">
                <a:hlinkClick r:id="rId2"/>
              </a:rPr>
              <a:t>https://www.youtube.com/watch?v=m_Ueb88yd88&amp;ab_channel=MarceloRovai</a:t>
            </a:r>
            <a:endParaRPr lang="pt-BR" dirty="0"/>
          </a:p>
          <a:p>
            <a:pPr lvl="1"/>
            <a:r>
              <a:rPr lang="pt-BR" b="1" dirty="0"/>
              <a:t>Python review</a:t>
            </a:r>
            <a:r>
              <a:rPr lang="pt-BR" dirty="0"/>
              <a:t>: </a:t>
            </a:r>
            <a:r>
              <a:rPr lang="pt-BR" dirty="0">
                <a:hlinkClick r:id="rId3"/>
              </a:rPr>
              <a:t>https://www.youtube.com/watch?v=07tGfteD4_s&amp;ab_channel=MarceloRovai</a:t>
            </a:r>
            <a:endParaRPr lang="pt-BR" dirty="0"/>
          </a:p>
          <a:p>
            <a:pPr lvl="1"/>
            <a:r>
              <a:rPr lang="pt-BR" b="1" dirty="0"/>
              <a:t>Notebooks e documentos usados nos vídeos</a:t>
            </a:r>
            <a:r>
              <a:rPr lang="pt-BR" dirty="0"/>
              <a:t>: </a:t>
            </a:r>
            <a:r>
              <a:rPr lang="pt-BR" dirty="0">
                <a:hlinkClick r:id="rId4"/>
              </a:rPr>
              <a:t>https://github.com/Mjrovai/UNIFEI-IESTI01-TinyML-2022.1/tree/main/00_Curse_Folder/1_Fundamentals/Class_04a</a:t>
            </a:r>
            <a:endParaRPr lang="pt-BR" dirty="0"/>
          </a:p>
          <a:p>
            <a:pPr marL="457200" lvl="1" indent="0">
              <a:buNone/>
            </a:pPr>
            <a:endParaRPr lang="pt-BR" dirty="0"/>
          </a:p>
          <a:p>
            <a:pPr lvl="1"/>
            <a:endParaRPr lang="pt-BR" dirty="0"/>
          </a:p>
          <a:p>
            <a:pPr lvl="1"/>
            <a:endParaRPr lang="pt-BR" dirty="0"/>
          </a:p>
          <a:p>
            <a:endParaRPr lang="pt-BR" dirty="0"/>
          </a:p>
        </p:txBody>
      </p:sp>
    </p:spTree>
    <p:extLst>
      <p:ext uri="{BB962C8B-B14F-4D97-AF65-F5344CB8AC3E}">
        <p14:creationId xmlns:p14="http://schemas.microsoft.com/office/powerpoint/2010/main" val="29185202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São </a:t>
            </a:r>
            <a:r>
              <a:rPr lang="pt-BR" b="1" i="1" dirty="0">
                <a:solidFill>
                  <a:srgbClr val="00B050"/>
                </a:solidFill>
              </a:rPr>
              <a:t>células</a:t>
            </a:r>
            <a:r>
              <a:rPr lang="pt-BR" dirty="0"/>
              <a:t> que possuem </a:t>
            </a:r>
            <a:r>
              <a:rPr lang="pt-BR" b="1" i="1" dirty="0"/>
              <a:t>mecanismos eletroquímicos </a:t>
            </a:r>
            <a:r>
              <a:rPr lang="pt-BR" b="0" i="0" dirty="0">
                <a:effectLst/>
              </a:rPr>
              <a:t>para realizar a </a:t>
            </a:r>
            <a:r>
              <a:rPr lang="pt-BR" b="1" i="1" dirty="0">
                <a:solidFill>
                  <a:srgbClr val="00B050"/>
                </a:solidFill>
                <a:effectLst/>
              </a:rPr>
              <a:t>transmissão de sinais elétricos </a:t>
            </a:r>
            <a:r>
              <a:rPr lang="pt-BR" b="0" i="0" dirty="0">
                <a:effectLst/>
              </a:rPr>
              <a:t>(i.e., informações) </a:t>
            </a:r>
            <a:r>
              <a:rPr lang="pt-BR" b="1" i="1" dirty="0">
                <a:solidFill>
                  <a:srgbClr val="00B050"/>
                </a:solidFill>
                <a:effectLst/>
              </a:rPr>
              <a:t>ao longo do sistema nervoso</a:t>
            </a:r>
            <a:r>
              <a:rPr lang="pt-BR" dirty="0"/>
              <a:t>. </a:t>
            </a:r>
          </a:p>
          <a:p>
            <a:r>
              <a:rPr lang="pt-BR" dirty="0"/>
              <a:t>Têm três partes fundamentais:</a:t>
            </a:r>
            <a:r>
              <a:rPr lang="pt-BR" b="1" dirty="0"/>
              <a:t> </a:t>
            </a:r>
            <a:r>
              <a:rPr lang="pt-BR" dirty="0"/>
              <a:t>os </a:t>
            </a:r>
            <a:r>
              <a:rPr lang="pt-BR" b="1" i="1" dirty="0"/>
              <a:t>dendritos</a:t>
            </a:r>
            <a:r>
              <a:rPr lang="pt-BR" dirty="0"/>
              <a:t>, o </a:t>
            </a:r>
            <a:r>
              <a:rPr lang="pt-BR" b="1" i="1" dirty="0"/>
              <a:t>axônio</a:t>
            </a:r>
            <a:r>
              <a:rPr lang="pt-BR" dirty="0"/>
              <a:t> e o </a:t>
            </a:r>
            <a:r>
              <a:rPr lang="pt-BR" b="1" i="1" dirty="0"/>
              <a:t>corpo celular</a:t>
            </a:r>
            <a:r>
              <a:rPr lang="pt-BR" dirty="0"/>
              <a:t>, também chamado de </a:t>
            </a:r>
            <a:r>
              <a:rPr lang="pt-BR" b="1" i="1" dirty="0">
                <a:solidFill>
                  <a:srgbClr val="00B050"/>
                </a:solidFill>
              </a:rPr>
              <a:t>soma</a:t>
            </a:r>
            <a:r>
              <a:rPr lang="pt-BR" dirty="0"/>
              <a:t>.</a:t>
            </a:r>
          </a:p>
          <a:p>
            <a:r>
              <a:rPr lang="pt-BR" dirty="0"/>
              <a:t>Os </a:t>
            </a:r>
            <a:r>
              <a:rPr lang="pt-BR" b="1" i="1" dirty="0"/>
              <a:t>dendritos</a:t>
            </a:r>
            <a:r>
              <a:rPr lang="pt-BR" dirty="0"/>
              <a:t> </a:t>
            </a:r>
            <a:r>
              <a:rPr lang="pt-BR" b="1" i="1" dirty="0"/>
              <a:t>recebem</a:t>
            </a:r>
            <a:r>
              <a:rPr lang="pt-BR" dirty="0"/>
              <a:t> </a:t>
            </a:r>
            <a:r>
              <a:rPr lang="pt-BR" b="1" i="1" dirty="0"/>
              <a:t>estímulos </a:t>
            </a:r>
            <a:r>
              <a:rPr lang="pt-BR" dirty="0"/>
              <a:t>vindos</a:t>
            </a:r>
            <a:r>
              <a:rPr lang="pt-BR" b="1" i="1" dirty="0"/>
              <a:t> de outros neurônios </a:t>
            </a:r>
            <a:r>
              <a:rPr lang="pt-BR" dirty="0"/>
              <a:t>e os levam em direção ao </a:t>
            </a:r>
            <a:r>
              <a:rPr lang="pt-BR" b="1" i="1" dirty="0"/>
              <a:t>corpo celular</a:t>
            </a:r>
            <a:r>
              <a:rPr lang="pt-BR" dirty="0"/>
              <a:t>.</a:t>
            </a:r>
          </a:p>
        </p:txBody>
      </p:sp>
      <p:grpSp>
        <p:nvGrpSpPr>
          <p:cNvPr id="15" name="Agrupar 14">
            <a:extLst>
              <a:ext uri="{FF2B5EF4-FFF2-40B4-BE49-F238E27FC236}">
                <a16:creationId xmlns:a16="http://schemas.microsoft.com/office/drawing/2014/main" id="{969B708E-3193-1F66-DEDD-45860CC83E7A}"/>
              </a:ext>
            </a:extLst>
          </p:cNvPr>
          <p:cNvGrpSpPr/>
          <p:nvPr/>
        </p:nvGrpSpPr>
        <p:grpSpPr>
          <a:xfrm>
            <a:off x="-71873" y="2058398"/>
            <a:ext cx="5701148" cy="3587746"/>
            <a:chOff x="-71873" y="2058398"/>
            <a:chExt cx="5701148" cy="3587746"/>
          </a:xfrm>
        </p:grpSpPr>
        <p:pic>
          <p:nvPicPr>
            <p:cNvPr id="4" name="Picture 6" descr="Explainer: What is a neuron? | Science News for Students">
              <a:extLst>
                <a:ext uri="{FF2B5EF4-FFF2-40B4-BE49-F238E27FC236}">
                  <a16:creationId xmlns:a16="http://schemas.microsoft.com/office/drawing/2014/main" id="{B71EEF35-963B-11CA-3796-3E1341DE944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D747603-0B59-5C04-4746-FA2F84C8DFD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5" name="CaixaDeTexto 4">
                  <a:extLst>
                    <a:ext uri="{FF2B5EF4-FFF2-40B4-BE49-F238E27FC236}">
                      <a16:creationId xmlns:a16="http://schemas.microsoft.com/office/drawing/2014/main" id="{9D747603-0B59-5C04-4746-FA2F84C8DFD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5991B08-99B1-965F-6DD9-2741F01C2027}"/>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6" name="CaixaDeTexto 5">
                  <a:extLst>
                    <a:ext uri="{FF2B5EF4-FFF2-40B4-BE49-F238E27FC236}">
                      <a16:creationId xmlns:a16="http://schemas.microsoft.com/office/drawing/2014/main" id="{75991B08-99B1-965F-6DD9-2741F01C2027}"/>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88EDE88-85B2-C326-7AA1-70B6691CF7A8}"/>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7" name="CaixaDeTexto 6">
                  <a:extLst>
                    <a:ext uri="{FF2B5EF4-FFF2-40B4-BE49-F238E27FC236}">
                      <a16:creationId xmlns:a16="http://schemas.microsoft.com/office/drawing/2014/main" id="{488EDE88-85B2-C326-7AA1-70B6691CF7A8}"/>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C371989-0F76-A1F9-3B40-C00020C4BFD7}"/>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8" name="CaixaDeTexto 7">
                  <a:extLst>
                    <a:ext uri="{FF2B5EF4-FFF2-40B4-BE49-F238E27FC236}">
                      <a16:creationId xmlns:a16="http://schemas.microsoft.com/office/drawing/2014/main" id="{AC371989-0F76-A1F9-3B40-C00020C4BFD7}"/>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D9064C4-44F7-CA0A-EF13-03B8F7EBE093}"/>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9" name="CaixaDeTexto 8">
                  <a:extLst>
                    <a:ext uri="{FF2B5EF4-FFF2-40B4-BE49-F238E27FC236}">
                      <a16:creationId xmlns:a16="http://schemas.microsoft.com/office/drawing/2014/main" id="{CD9064C4-44F7-CA0A-EF13-03B8F7EBE093}"/>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FA801F61-3CAE-EBF3-E882-8568DBBDF348}"/>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0" name="CaixaDeTexto 9">
                  <a:extLst>
                    <a:ext uri="{FF2B5EF4-FFF2-40B4-BE49-F238E27FC236}">
                      <a16:creationId xmlns:a16="http://schemas.microsoft.com/office/drawing/2014/main" id="{FA801F61-3CAE-EBF3-E882-8568DBBDF348}"/>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69AAFC83-7ECF-F778-6B16-BCB52B9C7818}"/>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1" name="CaixaDeTexto 10">
                  <a:extLst>
                    <a:ext uri="{FF2B5EF4-FFF2-40B4-BE49-F238E27FC236}">
                      <a16:creationId xmlns:a16="http://schemas.microsoft.com/office/drawing/2014/main" id="{69AAFC83-7ECF-F778-6B16-BCB52B9C7818}"/>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AE25DD5-437F-79AD-7C55-1EF2C6C9B3AA}"/>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2" name="CaixaDeTexto 11">
                  <a:extLst>
                    <a:ext uri="{FF2B5EF4-FFF2-40B4-BE49-F238E27FC236}">
                      <a16:creationId xmlns:a16="http://schemas.microsoft.com/office/drawing/2014/main" id="{2AE25DD5-437F-79AD-7C55-1EF2C6C9B3AA}"/>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C48D98A-1A73-8DBC-2C97-869FA80E74E2}"/>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3C48D98A-1A73-8DBC-2C97-869FA80E74E2}"/>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96A6FE7-EBFD-C8E4-DAB3-88CF634D7210}"/>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C96A6FE7-EBFD-C8E4-DAB3-88CF634D7210}"/>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1535147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2BF2BB4-2950-14F4-D2AC-69023C7BD68B}"/>
              </a:ext>
            </a:extLst>
          </p:cNvPr>
          <p:cNvGrpSpPr/>
          <p:nvPr/>
        </p:nvGrpSpPr>
        <p:grpSpPr>
          <a:xfrm>
            <a:off x="748757" y="1690688"/>
            <a:ext cx="3548180" cy="4009333"/>
            <a:chOff x="1005235" y="1777635"/>
            <a:chExt cx="3548180" cy="4009333"/>
          </a:xfrm>
        </p:grpSpPr>
        <p:pic>
          <p:nvPicPr>
            <p:cNvPr id="3" name="Picture 3">
              <a:extLst>
                <a:ext uri="{FF2B5EF4-FFF2-40B4-BE49-F238E27FC236}">
                  <a16:creationId xmlns:a16="http://schemas.microsoft.com/office/drawing/2014/main" id="{1BE6A981-D890-027C-F248-40BEE547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35" y="2689932"/>
              <a:ext cx="3548180" cy="3097036"/>
            </a:xfrm>
            <a:prstGeom prst="rect">
              <a:avLst/>
            </a:prstGeom>
          </p:spPr>
        </p:pic>
        <p:sp>
          <p:nvSpPr>
            <p:cNvPr id="4" name="TextBox 4">
              <a:extLst>
                <a:ext uri="{FF2B5EF4-FFF2-40B4-BE49-F238E27FC236}">
                  <a16:creationId xmlns:a16="http://schemas.microsoft.com/office/drawing/2014/main" id="{3D76F098-6FA8-103F-D2B7-AD20CB5A2C13}"/>
                </a:ext>
              </a:extLst>
            </p:cNvPr>
            <p:cNvSpPr txBox="1"/>
            <p:nvPr/>
          </p:nvSpPr>
          <p:spPr>
            <a:xfrm>
              <a:off x="2173697" y="1777635"/>
              <a:ext cx="1160060" cy="307777"/>
            </a:xfrm>
            <a:prstGeom prst="rect">
              <a:avLst/>
            </a:prstGeom>
            <a:noFill/>
          </p:spPr>
          <p:txBody>
            <a:bodyPr wrap="square" rtlCol="0">
              <a:spAutoFit/>
            </a:bodyPr>
            <a:lstStyle/>
            <a:p>
              <a:pPr algn="ctr"/>
              <a:r>
                <a:rPr lang="pt-BR" sz="1400" dirty="0"/>
                <a:t>neurônios</a:t>
              </a:r>
            </a:p>
          </p:txBody>
        </p:sp>
        <p:cxnSp>
          <p:nvCxnSpPr>
            <p:cNvPr id="5" name="Straight Arrow Connector 6">
              <a:extLst>
                <a:ext uri="{FF2B5EF4-FFF2-40B4-BE49-F238E27FC236}">
                  <a16:creationId xmlns:a16="http://schemas.microsoft.com/office/drawing/2014/main" id="{37B43D8C-EECA-668D-0C7D-CFD5431F3098}"/>
                </a:ext>
              </a:extLst>
            </p:cNvPr>
            <p:cNvCxnSpPr/>
            <p:nvPr/>
          </p:nvCxnSpPr>
          <p:spPr>
            <a:xfrm flipH="1">
              <a:off x="2656495" y="2060020"/>
              <a:ext cx="122830" cy="55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a:extLst>
                <a:ext uri="{FF2B5EF4-FFF2-40B4-BE49-F238E27FC236}">
                  <a16:creationId xmlns:a16="http://schemas.microsoft.com/office/drawing/2014/main" id="{C17B7C09-C3FA-3759-3DBE-563DD44B7E92}"/>
                </a:ext>
              </a:extLst>
            </p:cNvPr>
            <p:cNvCxnSpPr/>
            <p:nvPr/>
          </p:nvCxnSpPr>
          <p:spPr>
            <a:xfrm>
              <a:off x="2779325" y="2068083"/>
              <a:ext cx="935890" cy="1640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0">
              <a:extLst>
                <a:ext uri="{FF2B5EF4-FFF2-40B4-BE49-F238E27FC236}">
                  <a16:creationId xmlns:a16="http://schemas.microsoft.com/office/drawing/2014/main" id="{A222E24F-33D1-C09C-FBEA-14E3F6A3224F}"/>
                </a:ext>
              </a:extLst>
            </p:cNvPr>
            <p:cNvSpPr txBox="1"/>
            <p:nvPr/>
          </p:nvSpPr>
          <p:spPr>
            <a:xfrm>
              <a:off x="1154453" y="2572706"/>
              <a:ext cx="895006" cy="461665"/>
            </a:xfrm>
            <a:prstGeom prst="rect">
              <a:avLst/>
            </a:prstGeom>
            <a:noFill/>
          </p:spPr>
          <p:txBody>
            <a:bodyPr wrap="square" rtlCol="0">
              <a:spAutoFit/>
            </a:bodyPr>
            <a:lstStyle/>
            <a:p>
              <a:pPr algn="ctr"/>
              <a:r>
                <a:rPr lang="pt-BR" sz="1200" dirty="0"/>
                <a:t>pesos sinápticos</a:t>
              </a:r>
            </a:p>
          </p:txBody>
        </p:sp>
        <p:sp>
          <p:nvSpPr>
            <p:cNvPr id="9" name="Oval 27">
              <a:extLst>
                <a:ext uri="{FF2B5EF4-FFF2-40B4-BE49-F238E27FC236}">
                  <a16:creationId xmlns:a16="http://schemas.microsoft.com/office/drawing/2014/main" id="{E35E31FB-A097-F18A-281E-26FA44658DD7}"/>
                </a:ext>
              </a:extLst>
            </p:cNvPr>
            <p:cNvSpPr/>
            <p:nvPr/>
          </p:nvSpPr>
          <p:spPr>
            <a:xfrm>
              <a:off x="1806380" y="2803539"/>
              <a:ext cx="596614" cy="23637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28">
              <a:extLst>
                <a:ext uri="{FF2B5EF4-FFF2-40B4-BE49-F238E27FC236}">
                  <a16:creationId xmlns:a16="http://schemas.microsoft.com/office/drawing/2014/main" id="{2FDF94EE-DD9E-74DB-78EF-2B554CE8DC9A}"/>
                </a:ext>
              </a:extLst>
            </p:cNvPr>
            <p:cNvSpPr/>
            <p:nvPr/>
          </p:nvSpPr>
          <p:spPr>
            <a:xfrm>
              <a:off x="3038989" y="3114213"/>
              <a:ext cx="281817" cy="1787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9">
              <a:extLst>
                <a:ext uri="{FF2B5EF4-FFF2-40B4-BE49-F238E27FC236}">
                  <a16:creationId xmlns:a16="http://schemas.microsoft.com/office/drawing/2014/main" id="{8C94C8B5-6028-4DE8-8C6A-64284BEC1E4B}"/>
                </a:ext>
              </a:extLst>
            </p:cNvPr>
            <p:cNvSpPr txBox="1"/>
            <p:nvPr/>
          </p:nvSpPr>
          <p:spPr>
            <a:xfrm>
              <a:off x="3010556" y="4746766"/>
              <a:ext cx="895006" cy="461665"/>
            </a:xfrm>
            <a:prstGeom prst="rect">
              <a:avLst/>
            </a:prstGeom>
            <a:noFill/>
          </p:spPr>
          <p:txBody>
            <a:bodyPr wrap="square" rtlCol="0">
              <a:spAutoFit/>
            </a:bodyPr>
            <a:lstStyle/>
            <a:p>
              <a:pPr algn="ctr"/>
              <a:r>
                <a:rPr lang="pt-BR" sz="1200" dirty="0"/>
                <a:t>pesos sinápticos</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70C7021-540B-2A37-ABCC-F3A3D1306637}"/>
                    </a:ext>
                  </a:extLst>
                </p:cNvPr>
                <p:cNvSpPr txBox="1"/>
                <p:nvPr/>
              </p:nvSpPr>
              <p:spPr>
                <a:xfrm rot="18819374">
                  <a:off x="1765060" y="3005466"/>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Sub>
                      </m:oMath>
                    </m:oMathPara>
                  </a14:m>
                  <a:endParaRPr lang="pt-BR" sz="1200" dirty="0"/>
                </a:p>
              </p:txBody>
            </p:sp>
          </mc:Choice>
          <mc:Fallback xmlns="">
            <p:sp>
              <p:nvSpPr>
                <p:cNvPr id="13" name="CaixaDeTexto 12">
                  <a:extLst>
                    <a:ext uri="{FF2B5EF4-FFF2-40B4-BE49-F238E27FC236}">
                      <a16:creationId xmlns:a16="http://schemas.microsoft.com/office/drawing/2014/main" id="{170C7021-540B-2A37-ABCC-F3A3D1306637}"/>
                    </a:ext>
                  </a:extLst>
                </p:cNvPr>
                <p:cNvSpPr txBox="1">
                  <a:spLocks noRot="1" noChangeAspect="1" noMove="1" noResize="1" noEditPoints="1" noAdjustHandles="1" noChangeArrowheads="1" noChangeShapeType="1" noTextEdit="1"/>
                </p:cNvSpPr>
                <p:nvPr/>
              </p:nvSpPr>
              <p:spPr>
                <a:xfrm rot="18819374">
                  <a:off x="1765060" y="3005466"/>
                  <a:ext cx="500957" cy="27699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6AC9720-71AF-C48E-F658-1E989EBD96DE}"/>
                    </a:ext>
                  </a:extLst>
                </p:cNvPr>
                <p:cNvSpPr txBox="1"/>
                <p:nvPr/>
              </p:nvSpPr>
              <p:spPr>
                <a:xfrm rot="995922">
                  <a:off x="2034638" y="3684814"/>
                  <a:ext cx="4792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13</m:t>
                            </m:r>
                          </m:sub>
                        </m:sSub>
                      </m:oMath>
                    </m:oMathPara>
                  </a14:m>
                  <a:endParaRPr lang="pt-BR" sz="1200" dirty="0"/>
                </a:p>
              </p:txBody>
            </p:sp>
          </mc:Choice>
          <mc:Fallback xmlns="">
            <p:sp>
              <p:nvSpPr>
                <p:cNvPr id="14" name="CaixaDeTexto 13">
                  <a:extLst>
                    <a:ext uri="{FF2B5EF4-FFF2-40B4-BE49-F238E27FC236}">
                      <a16:creationId xmlns:a16="http://schemas.microsoft.com/office/drawing/2014/main" id="{66AC9720-71AF-C48E-F658-1E989EBD96DE}"/>
                    </a:ext>
                  </a:extLst>
                </p:cNvPr>
                <p:cNvSpPr txBox="1">
                  <a:spLocks noRot="1" noChangeAspect="1" noMove="1" noResize="1" noEditPoints="1" noAdjustHandles="1" noChangeArrowheads="1" noChangeShapeType="1" noTextEdit="1"/>
                </p:cNvSpPr>
                <p:nvPr/>
              </p:nvSpPr>
              <p:spPr>
                <a:xfrm rot="995922">
                  <a:off x="2034638" y="3684814"/>
                  <a:ext cx="479242" cy="2769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6FA5371-48CC-C5E3-D5A1-C705AD4E10D9}"/>
                    </a:ext>
                  </a:extLst>
                </p:cNvPr>
                <p:cNvSpPr txBox="1"/>
                <p:nvPr/>
              </p:nvSpPr>
              <p:spPr>
                <a:xfrm rot="17944624">
                  <a:off x="1754579" y="3273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Sub>
                      </m:oMath>
                    </m:oMathPara>
                  </a14:m>
                  <a:endParaRPr lang="pt-BR" sz="1200" dirty="0"/>
                </a:p>
              </p:txBody>
            </p:sp>
          </mc:Choice>
          <mc:Fallback xmlns="">
            <p:sp>
              <p:nvSpPr>
                <p:cNvPr id="15" name="CaixaDeTexto 14">
                  <a:extLst>
                    <a:ext uri="{FF2B5EF4-FFF2-40B4-BE49-F238E27FC236}">
                      <a16:creationId xmlns:a16="http://schemas.microsoft.com/office/drawing/2014/main" id="{36FA5371-48CC-C5E3-D5A1-C705AD4E10D9}"/>
                    </a:ext>
                  </a:extLst>
                </p:cNvPr>
                <p:cNvSpPr txBox="1">
                  <a:spLocks noRot="1" noChangeAspect="1" noMove="1" noResize="1" noEditPoints="1" noAdjustHandles="1" noChangeArrowheads="1" noChangeShapeType="1" noTextEdit="1"/>
                </p:cNvSpPr>
                <p:nvPr/>
              </p:nvSpPr>
              <p:spPr>
                <a:xfrm rot="17944624">
                  <a:off x="1754579" y="3273063"/>
                  <a:ext cx="500957" cy="2769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2617581-066C-41DC-52BD-E8F88EE7F488}"/>
                    </a:ext>
                  </a:extLst>
                </p:cNvPr>
                <p:cNvSpPr txBox="1"/>
                <p:nvPr/>
              </p:nvSpPr>
              <p:spPr>
                <a:xfrm rot="20527266">
                  <a:off x="1983461" y="3969328"/>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23</m:t>
                            </m:r>
                          </m:sub>
                        </m:sSub>
                      </m:oMath>
                    </m:oMathPara>
                  </a14:m>
                  <a:endParaRPr lang="pt-BR" sz="1200" dirty="0"/>
                </a:p>
              </p:txBody>
            </p:sp>
          </mc:Choice>
          <mc:Fallback xmlns="">
            <p:sp>
              <p:nvSpPr>
                <p:cNvPr id="25" name="CaixaDeTexto 24">
                  <a:extLst>
                    <a:ext uri="{FF2B5EF4-FFF2-40B4-BE49-F238E27FC236}">
                      <a16:creationId xmlns:a16="http://schemas.microsoft.com/office/drawing/2014/main" id="{72617581-066C-41DC-52BD-E8F88EE7F488}"/>
                    </a:ext>
                  </a:extLst>
                </p:cNvPr>
                <p:cNvSpPr txBox="1">
                  <a:spLocks noRot="1" noChangeAspect="1" noMove="1" noResize="1" noEditPoints="1" noAdjustHandles="1" noChangeArrowheads="1" noChangeShapeType="1" noTextEdit="1"/>
                </p:cNvSpPr>
                <p:nvPr/>
              </p:nvSpPr>
              <p:spPr>
                <a:xfrm rot="20527266">
                  <a:off x="1983461" y="3969328"/>
                  <a:ext cx="500957" cy="276999"/>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D930BAB2-21CA-5EE2-BD89-166F1C961F4D}"/>
                    </a:ext>
                  </a:extLst>
                </p:cNvPr>
                <p:cNvSpPr txBox="1"/>
                <p:nvPr/>
              </p:nvSpPr>
              <p:spPr>
                <a:xfrm rot="2498902">
                  <a:off x="1837682" y="4697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25</m:t>
                            </m:r>
                          </m:sub>
                        </m:sSub>
                      </m:oMath>
                    </m:oMathPara>
                  </a14:m>
                  <a:endParaRPr lang="pt-BR" sz="1200" dirty="0"/>
                </a:p>
              </p:txBody>
            </p:sp>
          </mc:Choice>
          <mc:Fallback xmlns="">
            <p:sp>
              <p:nvSpPr>
                <p:cNvPr id="26" name="CaixaDeTexto 25">
                  <a:extLst>
                    <a:ext uri="{FF2B5EF4-FFF2-40B4-BE49-F238E27FC236}">
                      <a16:creationId xmlns:a16="http://schemas.microsoft.com/office/drawing/2014/main" id="{D930BAB2-21CA-5EE2-BD89-166F1C961F4D}"/>
                    </a:ext>
                  </a:extLst>
                </p:cNvPr>
                <p:cNvSpPr txBox="1">
                  <a:spLocks noRot="1" noChangeAspect="1" noMove="1" noResize="1" noEditPoints="1" noAdjustHandles="1" noChangeArrowheads="1" noChangeShapeType="1" noTextEdit="1"/>
                </p:cNvSpPr>
                <p:nvPr/>
              </p:nvSpPr>
              <p:spPr>
                <a:xfrm rot="2498902">
                  <a:off x="1837682" y="4697063"/>
                  <a:ext cx="500957" cy="276999"/>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B25FEE1C-7383-25A0-D450-720B1310B0C7}"/>
                    </a:ext>
                  </a:extLst>
                </p:cNvPr>
                <p:cNvSpPr txBox="1"/>
                <p:nvPr/>
              </p:nvSpPr>
              <p:spPr>
                <a:xfrm rot="2951188">
                  <a:off x="2048792" y="4433193"/>
                  <a:ext cx="35269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15</m:t>
                            </m:r>
                          </m:sub>
                        </m:sSub>
                      </m:oMath>
                    </m:oMathPara>
                  </a14:m>
                  <a:endParaRPr lang="pt-BR" sz="1200" dirty="0"/>
                </a:p>
              </p:txBody>
            </p:sp>
          </mc:Choice>
          <mc:Fallback xmlns="">
            <p:sp>
              <p:nvSpPr>
                <p:cNvPr id="29" name="CaixaDeTexto 28">
                  <a:extLst>
                    <a:ext uri="{FF2B5EF4-FFF2-40B4-BE49-F238E27FC236}">
                      <a16:creationId xmlns:a16="http://schemas.microsoft.com/office/drawing/2014/main" id="{B25FEE1C-7383-25A0-D450-720B1310B0C7}"/>
                    </a:ext>
                  </a:extLst>
                </p:cNvPr>
                <p:cNvSpPr txBox="1">
                  <a:spLocks noRot="1" noChangeAspect="1" noMove="1" noResize="1" noEditPoints="1" noAdjustHandles="1" noChangeArrowheads="1" noChangeShapeType="1" noTextEdit="1"/>
                </p:cNvSpPr>
                <p:nvPr/>
              </p:nvSpPr>
              <p:spPr>
                <a:xfrm rot="2951188">
                  <a:off x="2048792" y="4433193"/>
                  <a:ext cx="352699" cy="276999"/>
                </a:xfrm>
                <a:prstGeom prst="rect">
                  <a:avLst/>
                </a:prstGeom>
                <a:blipFill>
                  <a:blip r:embed="rId9"/>
                  <a:stretch>
                    <a:fillRect/>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49989B93-D5A4-B917-7514-81EE69BC6D17}"/>
              </a:ext>
            </a:extLst>
          </p:cNvPr>
          <p:cNvGrpSpPr/>
          <p:nvPr/>
        </p:nvGrpSpPr>
        <p:grpSpPr>
          <a:xfrm>
            <a:off x="6001205" y="3376351"/>
            <a:ext cx="3142324" cy="1800239"/>
            <a:chOff x="6001205" y="3376351"/>
            <a:chExt cx="3142324" cy="1800239"/>
          </a:xfrm>
        </p:grpSpPr>
        <p:grpSp>
          <p:nvGrpSpPr>
            <p:cNvPr id="8" name="Group 39">
              <a:extLst>
                <a:ext uri="{FF2B5EF4-FFF2-40B4-BE49-F238E27FC236}">
                  <a16:creationId xmlns:a16="http://schemas.microsoft.com/office/drawing/2014/main" id="{D7D4EAA1-715C-832C-A9A2-18E3448AE303}"/>
                </a:ext>
              </a:extLst>
            </p:cNvPr>
            <p:cNvGrpSpPr/>
            <p:nvPr/>
          </p:nvGrpSpPr>
          <p:grpSpPr>
            <a:xfrm>
              <a:off x="6001205" y="3376351"/>
              <a:ext cx="3142324" cy="1514300"/>
              <a:chOff x="114755" y="4638765"/>
              <a:chExt cx="3142324" cy="1514300"/>
            </a:xfrm>
          </p:grpSpPr>
          <p:cxnSp>
            <p:nvCxnSpPr>
              <p:cNvPr id="12" name="Straight Arrow Connector 21">
                <a:extLst>
                  <a:ext uri="{FF2B5EF4-FFF2-40B4-BE49-F238E27FC236}">
                    <a16:creationId xmlns:a16="http://schemas.microsoft.com/office/drawing/2014/main" id="{843827B7-E933-9909-30A0-D0F68A460798}"/>
                  </a:ext>
                </a:extLst>
              </p:cNvPr>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3">
                <a:extLst>
                  <a:ext uri="{FF2B5EF4-FFF2-40B4-BE49-F238E27FC236}">
                    <a16:creationId xmlns:a16="http://schemas.microsoft.com/office/drawing/2014/main" id="{7A72A598-12C3-28E7-74F2-E8954429863C}"/>
                  </a:ext>
                </a:extLst>
              </p:cNvPr>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5">
                    <a:extLst>
                      <a:ext uri="{FF2B5EF4-FFF2-40B4-BE49-F238E27FC236}">
                        <a16:creationId xmlns:a16="http://schemas.microsoft.com/office/drawing/2014/main" id="{7AD1F189-AE28-D110-06BD-359E74E78AA8}"/>
                      </a:ext>
                    </a:extLst>
                  </p:cNvPr>
                  <p:cNvSpPr/>
                  <p:nvPr/>
                </p:nvSpPr>
                <p:spPr>
                  <a:xfrm>
                    <a:off x="917691" y="5845288"/>
                    <a:ext cx="2810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ea typeface="Cambria Math" panose="02040503050406030204" pitchFamily="18" charset="0"/>
                            </a:rPr>
                            <m:t>𝑏</m:t>
                          </m:r>
                        </m:oMath>
                      </m:oMathPara>
                    </a14:m>
                    <a:endParaRPr lang="pt-BR" sz="1400" dirty="0"/>
                  </a:p>
                </p:txBody>
              </p:sp>
            </mc:Choice>
            <mc:Fallback xmlns="">
              <p:sp>
                <p:nvSpPr>
                  <p:cNvPr id="17" name="Rectangle 5">
                    <a:extLst>
                      <a:ext uri="{FF2B5EF4-FFF2-40B4-BE49-F238E27FC236}">
                        <a16:creationId xmlns:a16="http://schemas.microsoft.com/office/drawing/2014/main" id="{7AD1F189-AE28-D110-06BD-359E74E78AA8}"/>
                      </a:ext>
                    </a:extLst>
                  </p:cNvPr>
                  <p:cNvSpPr>
                    <a:spLocks noRot="1" noChangeAspect="1" noMove="1" noResize="1" noEditPoints="1" noAdjustHandles="1" noChangeArrowheads="1" noChangeShapeType="1" noTextEdit="1"/>
                  </p:cNvSpPr>
                  <p:nvPr/>
                </p:nvSpPr>
                <p:spPr>
                  <a:xfrm>
                    <a:off x="917691" y="5845288"/>
                    <a:ext cx="281000" cy="307777"/>
                  </a:xfrm>
                  <a:prstGeom prst="rect">
                    <a:avLst/>
                  </a:prstGeom>
                  <a:blipFill>
                    <a:blip r:embed="rId10"/>
                    <a:stretch>
                      <a:fillRect/>
                    </a:stretch>
                  </a:blipFill>
                </p:spPr>
                <p:txBody>
                  <a:bodyPr/>
                  <a:lstStyle/>
                  <a:p>
                    <a:r>
                      <a:rPr lang="pt-BR">
                        <a:noFill/>
                      </a:rPr>
                      <a:t> </a:t>
                    </a:r>
                  </a:p>
                </p:txBody>
              </p:sp>
            </mc:Fallback>
          </mc:AlternateContent>
          <p:cxnSp>
            <p:nvCxnSpPr>
              <p:cNvPr id="18" name="Straight Connector 12">
                <a:extLst>
                  <a:ext uri="{FF2B5EF4-FFF2-40B4-BE49-F238E27FC236}">
                    <a16:creationId xmlns:a16="http://schemas.microsoft.com/office/drawing/2014/main" id="{2698C5FB-0118-6102-A828-FDE60BD7E174}"/>
                  </a:ext>
                </a:extLst>
              </p:cNvPr>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B56D4A15-7216-08F3-58CA-D9CC66DA07AB}"/>
                  </a:ext>
                </a:extLst>
              </p:cNvPr>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33">
                    <a:extLst>
                      <a:ext uri="{FF2B5EF4-FFF2-40B4-BE49-F238E27FC236}">
                        <a16:creationId xmlns:a16="http://schemas.microsoft.com/office/drawing/2014/main" id="{5AE9BC42-CDFF-A16B-4410-5373EF273CF5}"/>
                      </a:ext>
                    </a:extLst>
                  </p:cNvPr>
                  <p:cNvSpPr/>
                  <p:nvPr/>
                </p:nvSpPr>
                <p:spPr>
                  <a:xfrm>
                    <a:off x="476724" y="5845288"/>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20" name="Rectangle 33">
                    <a:extLst>
                      <a:ext uri="{FF2B5EF4-FFF2-40B4-BE49-F238E27FC236}">
                        <a16:creationId xmlns:a16="http://schemas.microsoft.com/office/drawing/2014/main" id="{5AE9BC42-CDFF-A16B-4410-5373EF273CF5}"/>
                      </a:ext>
                    </a:extLst>
                  </p:cNvPr>
                  <p:cNvSpPr>
                    <a:spLocks noRot="1" noChangeAspect="1" noMove="1" noResize="1" noEditPoints="1" noAdjustHandles="1" noChangeArrowheads="1" noChangeShapeType="1" noTextEdit="1"/>
                  </p:cNvSpPr>
                  <p:nvPr/>
                </p:nvSpPr>
                <p:spPr>
                  <a:xfrm>
                    <a:off x="476724" y="5845288"/>
                    <a:ext cx="324128"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31">
                    <a:extLst>
                      <a:ext uri="{FF2B5EF4-FFF2-40B4-BE49-F238E27FC236}">
                        <a16:creationId xmlns:a16="http://schemas.microsoft.com/office/drawing/2014/main" id="{880A500E-4E9E-D86E-7EE5-CE5343F1998A}"/>
                      </a:ext>
                    </a:extLst>
                  </p:cNvPr>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32">
                    <a:extLst>
                      <a:ext uri="{FF2B5EF4-FFF2-40B4-BE49-F238E27FC236}">
                        <a16:creationId xmlns:a16="http://schemas.microsoft.com/office/drawing/2014/main" id="{793BF20F-C3DD-323D-A09F-9B0558FA0393}"/>
                      </a:ext>
                    </a:extLst>
                  </p:cNvPr>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23" name="Straight Connector 37">
                <a:extLst>
                  <a:ext uri="{FF2B5EF4-FFF2-40B4-BE49-F238E27FC236}">
                    <a16:creationId xmlns:a16="http://schemas.microsoft.com/office/drawing/2014/main" id="{7BA09691-9F60-BC1C-F427-DECC8B059277}"/>
                  </a:ext>
                </a:extLst>
              </p:cNvPr>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BE91D7B5-E383-8BB0-55EE-F66C85194874}"/>
                      </a:ext>
                    </a:extLst>
                  </p:cNvPr>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p:sp>
          <p:nvSpPr>
            <p:cNvPr id="27" name="CaixaDeTexto 26">
              <a:extLst>
                <a:ext uri="{FF2B5EF4-FFF2-40B4-BE49-F238E27FC236}">
                  <a16:creationId xmlns:a16="http://schemas.microsoft.com/office/drawing/2014/main" id="{E125AB1F-3B24-1562-2EE0-D03A9FE609CE}"/>
                </a:ext>
              </a:extLst>
            </p:cNvPr>
            <p:cNvSpPr txBox="1"/>
            <p:nvPr/>
          </p:nvSpPr>
          <p:spPr>
            <a:xfrm>
              <a:off x="7309922" y="4899591"/>
              <a:ext cx="1336397" cy="276999"/>
            </a:xfrm>
            <a:prstGeom prst="rect">
              <a:avLst/>
            </a:prstGeom>
            <a:noFill/>
          </p:spPr>
          <p:txBody>
            <a:bodyPr wrap="square" rtlCol="0">
              <a:spAutoFit/>
            </a:bodyPr>
            <a:lstStyle/>
            <a:p>
              <a:r>
                <a:rPr lang="pt-BR" sz="1200" dirty="0"/>
                <a:t>Limiar de ativação</a:t>
              </a:r>
            </a:p>
          </p:txBody>
        </p:sp>
        <p:cxnSp>
          <p:nvCxnSpPr>
            <p:cNvPr id="30" name="Conector: Curvo 29">
              <a:extLst>
                <a:ext uri="{FF2B5EF4-FFF2-40B4-BE49-F238E27FC236}">
                  <a16:creationId xmlns:a16="http://schemas.microsoft.com/office/drawing/2014/main" id="{1D4E0222-8EF8-F255-4650-19D1EFD9E0D2}"/>
                </a:ext>
              </a:extLst>
            </p:cNvPr>
            <p:cNvCxnSpPr>
              <a:cxnSpLocks/>
              <a:stCxn id="39" idx="2"/>
              <a:endCxn id="27" idx="1"/>
            </p:cNvCxnSpPr>
            <p:nvPr/>
          </p:nvCxnSpPr>
          <p:spPr>
            <a:xfrm rot="16200000" flipH="1">
              <a:off x="7023569" y="4751738"/>
              <a:ext cx="201428" cy="371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6DB6B3CF-FBCE-DDEE-A3D9-BA587B0BCD9C}"/>
                </a:ext>
              </a:extLst>
            </p:cNvPr>
            <p:cNvSpPr/>
            <p:nvPr/>
          </p:nvSpPr>
          <p:spPr>
            <a:xfrm>
              <a:off x="6894590" y="4790944"/>
              <a:ext cx="88107" cy="45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2700818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5658D2B0-9F90-66E2-17F6-16D12E5B2297}"/>
              </a:ext>
            </a:extLst>
          </p:cNvPr>
          <p:cNvGrpSpPr/>
          <p:nvPr/>
        </p:nvGrpSpPr>
        <p:grpSpPr>
          <a:xfrm>
            <a:off x="276478" y="182831"/>
            <a:ext cx="5331314" cy="2243209"/>
            <a:chOff x="220387" y="1585306"/>
            <a:chExt cx="5331314" cy="2243209"/>
          </a:xfrm>
        </p:grpSpPr>
        <p:sp>
          <p:nvSpPr>
            <p:cNvPr id="5" name="Oval 4"/>
            <p:cNvSpPr/>
            <p:nvPr/>
          </p:nvSpPr>
          <p:spPr>
            <a:xfrm>
              <a:off x="1464148" y="2357356"/>
              <a:ext cx="3548649" cy="10729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cxnSpLocks/>
            </p:cNvCxnSpPr>
            <p:nvPr/>
          </p:nvCxnSpPr>
          <p:spPr>
            <a:xfrm>
              <a:off x="3920646" y="2399473"/>
              <a:ext cx="0" cy="9926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914851" y="2248558"/>
              <a:ext cx="868179" cy="327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47956" y="2910597"/>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926284" y="3197525"/>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20387" y="2787990"/>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20387" y="2787990"/>
                  <a:ext cx="527644" cy="461665"/>
                </a:xfrm>
                <a:prstGeom prst="rect">
                  <a:avLst/>
                </a:prstGeom>
                <a:blipFill>
                  <a:blip r:embed="rId2"/>
                  <a:stretch>
                    <a:fillRect b="-2632"/>
                  </a:stretch>
                </a:blipFill>
              </p:spPr>
              <p:txBody>
                <a:bodyPr/>
                <a:lstStyle/>
                <a:p>
                  <a:r>
                    <a:rPr lang="pt-BR">
                      <a:noFill/>
                    </a:rPr>
                    <a:t> </a:t>
                  </a:r>
                </a:p>
              </p:txBody>
            </p:sp>
          </mc:Fallback>
        </mc:AlternateContent>
        <p:cxnSp>
          <p:nvCxnSpPr>
            <p:cNvPr id="28" name="Straight Arrow Connector 27"/>
            <p:cNvCxnSpPr/>
            <p:nvPr/>
          </p:nvCxnSpPr>
          <p:spPr>
            <a:xfrm>
              <a:off x="5008007" y="288225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427766" y="1959237"/>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427766" y="1959237"/>
                  <a:ext cx="549574" cy="461665"/>
                </a:xfrm>
                <a:prstGeom prst="rect">
                  <a:avLst/>
                </a:prstGeom>
                <a:blipFill>
                  <a:blip r:embed="rId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433131" y="3366850"/>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433131" y="3366850"/>
                  <a:ext cx="614207" cy="461665"/>
                </a:xfrm>
                <a:prstGeom prst="rect">
                  <a:avLst/>
                </a:prstGeom>
                <a:blipFill>
                  <a:blip r:embed="rId4"/>
                  <a:stretch>
                    <a:fillRect b="-1316"/>
                  </a:stretch>
                </a:blipFill>
              </p:spPr>
              <p:txBody>
                <a:bodyPr/>
                <a:lstStyle/>
                <a:p>
                  <a:r>
                    <a:rPr lang="pt-BR">
                      <a:noFill/>
                    </a:rPr>
                    <a:t> </a:t>
                  </a:r>
                </a:p>
              </p:txBody>
            </p:sp>
          </mc:Fallback>
        </mc:AlternateContent>
        <p:cxnSp>
          <p:nvCxnSpPr>
            <p:cNvPr id="25" name="Straight Arrow Connector 24"/>
            <p:cNvCxnSpPr>
              <a:cxnSpLocks/>
            </p:cNvCxnSpPr>
            <p:nvPr/>
          </p:nvCxnSpPr>
          <p:spPr>
            <a:xfrm>
              <a:off x="746806" y="2629317"/>
              <a:ext cx="767893" cy="133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73931" y="235735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73931" y="2357355"/>
                  <a:ext cx="556691" cy="461665"/>
                </a:xfrm>
                <a:prstGeom prst="rect">
                  <a:avLst/>
                </a:prstGeom>
                <a:blipFill>
                  <a:blip r:embed="rId5"/>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952396" y="2673984"/>
                  <a:ext cx="1055611"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52396" y="2673984"/>
                  <a:ext cx="1055611" cy="439736"/>
                </a:xfrm>
                <a:prstGeom prst="rect">
                  <a:avLst/>
                </a:prstGeom>
                <a:blipFill>
                  <a:blip r:embed="rId6"/>
                  <a:stretch>
                    <a:fillRect l="-6358" b="-97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64026" y="266163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5264026" y="2661638"/>
                  <a:ext cx="287675" cy="369332"/>
                </a:xfrm>
                <a:prstGeom prst="rect">
                  <a:avLst/>
                </a:prstGeom>
                <a:blipFill>
                  <a:blip r:embed="rId7"/>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23504" y="2383569"/>
                  <a:ext cx="23971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𝑖</m:t>
                                    </m:r>
                                  </m:sub>
                                </m:sSub>
                                <m:r>
                                  <a:rPr lang="pt-BR" sz="2000" b="0" i="1" smtClean="0">
                                    <a:latin typeface="Cambria Math" panose="02040503050406030204" pitchFamily="18" charset="0"/>
                                  </a:rPr>
                                  <m:t> </m:t>
                                </m:r>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r>
                          <a:rPr lang="pt-BR" sz="2000" b="0" i="1" smtClean="0">
                            <a:latin typeface="Cambria Math" panose="02040503050406030204" pitchFamily="18" charset="0"/>
                          </a:rPr>
                          <m:t>+</m:t>
                        </m:r>
                        <m:r>
                          <a:rPr lang="pt-BR" sz="2000" b="0" i="1" smtClean="0">
                            <a:latin typeface="Cambria Math" panose="02040503050406030204" pitchFamily="18" charset="0"/>
                          </a:rPr>
                          <m:t>𝑏</m:t>
                        </m:r>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3504" y="2383569"/>
                  <a:ext cx="2397142" cy="95782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34">
                  <a:extLst>
                    <a:ext uri="{FF2B5EF4-FFF2-40B4-BE49-F238E27FC236}">
                      <a16:creationId xmlns:a16="http://schemas.microsoft.com/office/drawing/2014/main" id="{9A8D6AC1-D04B-EB9B-4B26-BFD168E5EFB7}"/>
                    </a:ext>
                  </a:extLst>
                </p:cNvPr>
                <p:cNvSpPr/>
                <p:nvPr/>
              </p:nvSpPr>
              <p:spPr>
                <a:xfrm>
                  <a:off x="1110259" y="2089192"/>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34">
                  <a:extLst>
                    <a:ext uri="{FF2B5EF4-FFF2-40B4-BE49-F238E27FC236}">
                      <a16:creationId xmlns:a16="http://schemas.microsoft.com/office/drawing/2014/main" id="{9A8D6AC1-D04B-EB9B-4B26-BFD168E5EFB7}"/>
                    </a:ext>
                  </a:extLst>
                </p:cNvPr>
                <p:cNvSpPr>
                  <a:spLocks noRot="1" noChangeAspect="1" noMove="1" noResize="1" noEditPoints="1" noAdjustHandles="1" noChangeArrowheads="1" noChangeShapeType="1" noTextEdit="1"/>
                </p:cNvSpPr>
                <p:nvPr/>
              </p:nvSpPr>
              <p:spPr>
                <a:xfrm>
                  <a:off x="1110259" y="2089192"/>
                  <a:ext cx="50180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34">
                  <a:extLst>
                    <a:ext uri="{FF2B5EF4-FFF2-40B4-BE49-F238E27FC236}">
                      <a16:creationId xmlns:a16="http://schemas.microsoft.com/office/drawing/2014/main" id="{4713AD4B-75E0-9E5B-2837-345A39A1DD82}"/>
                    </a:ext>
                  </a:extLst>
                </p:cNvPr>
                <p:cNvSpPr/>
                <p:nvPr/>
              </p:nvSpPr>
              <p:spPr>
                <a:xfrm>
                  <a:off x="900700" y="2371165"/>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 name="Rectangle 34">
                  <a:extLst>
                    <a:ext uri="{FF2B5EF4-FFF2-40B4-BE49-F238E27FC236}">
                      <a16:creationId xmlns:a16="http://schemas.microsoft.com/office/drawing/2014/main" id="{4713AD4B-75E0-9E5B-2837-345A39A1DD82}"/>
                    </a:ext>
                  </a:extLst>
                </p:cNvPr>
                <p:cNvSpPr>
                  <a:spLocks noRot="1" noChangeAspect="1" noMove="1" noResize="1" noEditPoints="1" noAdjustHandles="1" noChangeArrowheads="1" noChangeShapeType="1" noTextEdit="1"/>
                </p:cNvSpPr>
                <p:nvPr/>
              </p:nvSpPr>
              <p:spPr>
                <a:xfrm>
                  <a:off x="900700" y="2371165"/>
                  <a:ext cx="50712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34">
                  <a:extLst>
                    <a:ext uri="{FF2B5EF4-FFF2-40B4-BE49-F238E27FC236}">
                      <a16:creationId xmlns:a16="http://schemas.microsoft.com/office/drawing/2014/main" id="{F804FC3E-5B40-9FEF-7B29-42B9B879F5D3}"/>
                    </a:ext>
                  </a:extLst>
                </p:cNvPr>
                <p:cNvSpPr/>
                <p:nvPr/>
              </p:nvSpPr>
              <p:spPr>
                <a:xfrm>
                  <a:off x="738495" y="2647408"/>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8" name="Rectangle 34">
                  <a:extLst>
                    <a:ext uri="{FF2B5EF4-FFF2-40B4-BE49-F238E27FC236}">
                      <a16:creationId xmlns:a16="http://schemas.microsoft.com/office/drawing/2014/main" id="{F804FC3E-5B40-9FEF-7B29-42B9B879F5D3}"/>
                    </a:ext>
                  </a:extLst>
                </p:cNvPr>
                <p:cNvSpPr>
                  <a:spLocks noRot="1" noChangeAspect="1" noMove="1" noResize="1" noEditPoints="1" noAdjustHandles="1" noChangeArrowheads="1" noChangeShapeType="1" noTextEdit="1"/>
                </p:cNvSpPr>
                <p:nvPr/>
              </p:nvSpPr>
              <p:spPr>
                <a:xfrm>
                  <a:off x="738495" y="2647408"/>
                  <a:ext cx="474424"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34">
                  <a:extLst>
                    <a:ext uri="{FF2B5EF4-FFF2-40B4-BE49-F238E27FC236}">
                      <a16:creationId xmlns:a16="http://schemas.microsoft.com/office/drawing/2014/main" id="{9F268813-F104-6370-1DB4-037C4CA83369}"/>
                    </a:ext>
                  </a:extLst>
                </p:cNvPr>
                <p:cNvSpPr/>
                <p:nvPr/>
              </p:nvSpPr>
              <p:spPr>
                <a:xfrm>
                  <a:off x="791339" y="3161740"/>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9" name="Rectangle 34">
                  <a:extLst>
                    <a:ext uri="{FF2B5EF4-FFF2-40B4-BE49-F238E27FC236}">
                      <a16:creationId xmlns:a16="http://schemas.microsoft.com/office/drawing/2014/main" id="{9F268813-F104-6370-1DB4-037C4CA83369}"/>
                    </a:ext>
                  </a:extLst>
                </p:cNvPr>
                <p:cNvSpPr>
                  <a:spLocks noRot="1" noChangeAspect="1" noMove="1" noResize="1" noEditPoints="1" noAdjustHandles="1" noChangeArrowheads="1" noChangeShapeType="1" noTextEdit="1"/>
                </p:cNvSpPr>
                <p:nvPr/>
              </p:nvSpPr>
              <p:spPr>
                <a:xfrm>
                  <a:off x="791339" y="3161740"/>
                  <a:ext cx="539891"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5770F5A4-8744-320C-246E-B9BB8704B537}"/>
                    </a:ext>
                  </a:extLst>
                </p:cNvPr>
                <p:cNvSpPr txBox="1"/>
                <p:nvPr/>
              </p:nvSpPr>
              <p:spPr>
                <a:xfrm>
                  <a:off x="810094" y="29818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0" name="CaixaDeTexto 9">
                  <a:extLst>
                    <a:ext uri="{FF2B5EF4-FFF2-40B4-BE49-F238E27FC236}">
                      <a16:creationId xmlns:a16="http://schemas.microsoft.com/office/drawing/2014/main" id="{5770F5A4-8744-320C-246E-B9BB8704B537}"/>
                    </a:ext>
                  </a:extLst>
                </p:cNvPr>
                <p:cNvSpPr txBox="1">
                  <a:spLocks noRot="1" noChangeAspect="1" noMove="1" noResize="1" noEditPoints="1" noAdjustHandles="1" noChangeArrowheads="1" noChangeShapeType="1" noTextEdit="1"/>
                </p:cNvSpPr>
                <p:nvPr/>
              </p:nvSpPr>
              <p:spPr>
                <a:xfrm>
                  <a:off x="810094" y="2981879"/>
                  <a:ext cx="904875" cy="369332"/>
                </a:xfrm>
                <a:prstGeom prst="rect">
                  <a:avLst/>
                </a:prstGeom>
                <a:blipFill>
                  <a:blip r:embed="rId13"/>
                  <a:stretch>
                    <a:fillRect/>
                  </a:stretch>
                </a:blipFill>
              </p:spPr>
              <p:txBody>
                <a:bodyPr/>
                <a:lstStyle/>
                <a:p>
                  <a:r>
                    <a:rPr lang="pt-BR">
                      <a:noFill/>
                    </a:rPr>
                    <a:t> </a:t>
                  </a:r>
                </a:p>
              </p:txBody>
            </p:sp>
          </mc:Fallback>
        </mc:AlternateContent>
        <p:cxnSp>
          <p:nvCxnSpPr>
            <p:cNvPr id="42" name="Straight Arrow Connector 16">
              <a:extLst>
                <a:ext uri="{FF2B5EF4-FFF2-40B4-BE49-F238E27FC236}">
                  <a16:creationId xmlns:a16="http://schemas.microsoft.com/office/drawing/2014/main" id="{F05BDF02-88F4-22C2-6DD1-75B2E89D78B0}"/>
                </a:ext>
              </a:extLst>
            </p:cNvPr>
            <p:cNvCxnSpPr>
              <a:cxnSpLocks/>
            </p:cNvCxnSpPr>
            <p:nvPr/>
          </p:nvCxnSpPr>
          <p:spPr>
            <a:xfrm>
              <a:off x="1659056" y="1869698"/>
              <a:ext cx="610543" cy="56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34">
                  <a:extLst>
                    <a:ext uri="{FF2B5EF4-FFF2-40B4-BE49-F238E27FC236}">
                      <a16:creationId xmlns:a16="http://schemas.microsoft.com/office/drawing/2014/main" id="{71F5FD3F-2F93-D996-C0C8-ABA13BD6EE85}"/>
                    </a:ext>
                  </a:extLst>
                </p:cNvPr>
                <p:cNvSpPr/>
                <p:nvPr/>
              </p:nvSpPr>
              <p:spPr>
                <a:xfrm>
                  <a:off x="1855250" y="1816465"/>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50" name="Rectangle 34">
                  <a:extLst>
                    <a:ext uri="{FF2B5EF4-FFF2-40B4-BE49-F238E27FC236}">
                      <a16:creationId xmlns:a16="http://schemas.microsoft.com/office/drawing/2014/main" id="{71F5FD3F-2F93-D996-C0C8-ABA13BD6EE85}"/>
                    </a:ext>
                  </a:extLst>
                </p:cNvPr>
                <p:cNvSpPr>
                  <a:spLocks noRot="1" noChangeAspect="1" noMove="1" noResize="1" noEditPoints="1" noAdjustHandles="1" noChangeArrowheads="1" noChangeShapeType="1" noTextEdit="1"/>
                </p:cNvSpPr>
                <p:nvPr/>
              </p:nvSpPr>
              <p:spPr>
                <a:xfrm>
                  <a:off x="1855250" y="1816465"/>
                  <a:ext cx="367665" cy="369332"/>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34">
                  <a:extLst>
                    <a:ext uri="{FF2B5EF4-FFF2-40B4-BE49-F238E27FC236}">
                      <a16:creationId xmlns:a16="http://schemas.microsoft.com/office/drawing/2014/main" id="{CBD55669-33F3-0D8F-5833-E06D22758175}"/>
                    </a:ext>
                  </a:extLst>
                </p:cNvPr>
                <p:cNvSpPr/>
                <p:nvPr/>
              </p:nvSpPr>
              <p:spPr>
                <a:xfrm>
                  <a:off x="1417225" y="1585306"/>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52" name="Rectangle 34">
                  <a:extLst>
                    <a:ext uri="{FF2B5EF4-FFF2-40B4-BE49-F238E27FC236}">
                      <a16:creationId xmlns:a16="http://schemas.microsoft.com/office/drawing/2014/main" id="{CBD55669-33F3-0D8F-5833-E06D22758175}"/>
                    </a:ext>
                  </a:extLst>
                </p:cNvPr>
                <p:cNvSpPr>
                  <a:spLocks noRot="1" noChangeAspect="1" noMove="1" noResize="1" noEditPoints="1" noAdjustHandles="1" noChangeArrowheads="1" noChangeShapeType="1" noTextEdit="1"/>
                </p:cNvSpPr>
                <p:nvPr/>
              </p:nvSpPr>
              <p:spPr>
                <a:xfrm>
                  <a:off x="1417225" y="1585306"/>
                  <a:ext cx="365805" cy="369332"/>
                </a:xfrm>
                <a:prstGeom prst="rect">
                  <a:avLst/>
                </a:prstGeom>
                <a:blipFill>
                  <a:blip r:embed="rId15"/>
                  <a:stretch>
                    <a:fillRect/>
                  </a:stretch>
                </a:blipFill>
              </p:spPr>
              <p:txBody>
                <a:bodyPr/>
                <a:lstStyle/>
                <a:p>
                  <a:r>
                    <a:rPr lang="pt-BR">
                      <a:noFill/>
                    </a:rPr>
                    <a:t> </a:t>
                  </a:r>
                </a:p>
              </p:txBody>
            </p:sp>
          </mc:Fallback>
        </mc:AlternateContent>
      </p:grpSp>
      <p:grpSp>
        <p:nvGrpSpPr>
          <p:cNvPr id="65" name="Agrupar 64">
            <a:extLst>
              <a:ext uri="{FF2B5EF4-FFF2-40B4-BE49-F238E27FC236}">
                <a16:creationId xmlns:a16="http://schemas.microsoft.com/office/drawing/2014/main" id="{9D88FF90-653C-E63E-539B-2CEB56DE63C2}"/>
              </a:ext>
            </a:extLst>
          </p:cNvPr>
          <p:cNvGrpSpPr/>
          <p:nvPr/>
        </p:nvGrpSpPr>
        <p:grpSpPr>
          <a:xfrm>
            <a:off x="378303" y="2831583"/>
            <a:ext cx="4985401" cy="3866736"/>
            <a:chOff x="-85458" y="2640445"/>
            <a:chExt cx="4985401" cy="3866736"/>
          </a:xfrm>
        </p:grpSpPr>
        <mc:AlternateContent xmlns:mc="http://schemas.openxmlformats.org/markup-compatibility/2006" xmlns:a14="http://schemas.microsoft.com/office/drawing/2010/main">
          <mc:Choice Requires="a14">
            <p:sp>
              <p:nvSpPr>
                <p:cNvPr id="64" name="TextBox 15">
                  <a:extLst>
                    <a:ext uri="{FF2B5EF4-FFF2-40B4-BE49-F238E27FC236}">
                      <a16:creationId xmlns:a16="http://schemas.microsoft.com/office/drawing/2014/main" id="{310C96FA-2A0F-C6EF-238C-1F1B51F2F8DE}"/>
                    </a:ext>
                  </a:extLst>
                </p:cNvPr>
                <p:cNvSpPr txBox="1"/>
                <p:nvPr/>
              </p:nvSpPr>
              <p:spPr>
                <a:xfrm>
                  <a:off x="-85458" y="5035240"/>
                  <a:ext cx="4985401" cy="147194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𝑓</m:t>
                        </m:r>
                        <m:r>
                          <a:rPr lang="pt-BR" sz="2400" b="0"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𝑔</m:t>
                        </m:r>
                        <m:r>
                          <a:rPr lang="pt-BR" sz="2400" b="1" i="1" smtClean="0">
                            <a:latin typeface="Cambria Math" panose="02040503050406030204" pitchFamily="18" charset="0"/>
                            <a:ea typeface="Cambria Math" panose="02040503050406030204" pitchFamily="18" charset="0"/>
                          </a:rPr>
                          <m:t>(</m:t>
                        </m:r>
                        <m:r>
                          <a:rPr lang="pt-BR" sz="2400" b="1" i="1" smtClean="0">
                            <a:latin typeface="Cambria Math" panose="02040503050406030204" pitchFamily="18" charset="0"/>
                            <a:ea typeface="Cambria Math" panose="02040503050406030204" pitchFamily="18" charset="0"/>
                          </a:rPr>
                          <m:t>𝒙</m:t>
                        </m:r>
                        <m:r>
                          <a:rPr lang="pt-BR" sz="2400" b="1"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smtClean="0">
                                <a:latin typeface="Cambria Math" panose="02040503050406030204" pitchFamily="18" charset="0"/>
                              </a:rPr>
                            </m:ctrlPr>
                          </m:dPr>
                          <m:e>
                            <m:d>
                              <m:dPr>
                                <m:ctrlPr>
                                  <a:rPr lang="pt-BR" sz="2400" i="1" smtClean="0">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i="1">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e>
                            </m:d>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64" name="TextBox 15">
                  <a:extLst>
                    <a:ext uri="{FF2B5EF4-FFF2-40B4-BE49-F238E27FC236}">
                      <a16:creationId xmlns:a16="http://schemas.microsoft.com/office/drawing/2014/main" id="{310C96FA-2A0F-C6EF-238C-1F1B51F2F8DE}"/>
                    </a:ext>
                  </a:extLst>
                </p:cNvPr>
                <p:cNvSpPr txBox="1">
                  <a:spLocks noRot="1" noChangeAspect="1" noMove="1" noResize="1" noEditPoints="1" noAdjustHandles="1" noChangeArrowheads="1" noChangeShapeType="1" noTextEdit="1"/>
                </p:cNvSpPr>
                <p:nvPr/>
              </p:nvSpPr>
              <p:spPr>
                <a:xfrm>
                  <a:off x="-85458" y="5035240"/>
                  <a:ext cx="4985401" cy="1471941"/>
                </a:xfrm>
                <a:prstGeom prst="rect">
                  <a:avLst/>
                </a:prstGeom>
                <a:blipFill>
                  <a:blip r:embed="rId16"/>
                  <a:stretch>
                    <a:fillRect/>
                  </a:stretch>
                </a:blipFill>
              </p:spPr>
              <p:txBody>
                <a:bodyPr/>
                <a:lstStyle/>
                <a:p>
                  <a:r>
                    <a:rPr lang="pt-BR">
                      <a:noFill/>
                    </a:rPr>
                    <a:t> </a:t>
                  </a:r>
                </a:p>
              </p:txBody>
            </p:sp>
          </mc:Fallback>
        </mc:AlternateContent>
        <p:cxnSp>
          <p:nvCxnSpPr>
            <p:cNvPr id="67" name="Straight Arrow Connector 16">
              <a:extLst>
                <a:ext uri="{FF2B5EF4-FFF2-40B4-BE49-F238E27FC236}">
                  <a16:creationId xmlns:a16="http://schemas.microsoft.com/office/drawing/2014/main" id="{27A7F1E6-A943-5C6C-6828-7586BDC13698}"/>
                </a:ext>
              </a:extLst>
            </p:cNvPr>
            <p:cNvCxnSpPr>
              <a:cxnSpLocks/>
              <a:endCxn id="99" idx="1"/>
            </p:cNvCxnSpPr>
            <p:nvPr/>
          </p:nvCxnSpPr>
          <p:spPr>
            <a:xfrm>
              <a:off x="846274" y="3234861"/>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0D5F63C6-87A0-0B9B-9DDD-2923C7549ABB}"/>
                </a:ext>
              </a:extLst>
            </p:cNvPr>
            <p:cNvCxnSpPr>
              <a:cxnSpLocks/>
            </p:cNvCxnSpPr>
            <p:nvPr/>
          </p:nvCxnSpPr>
          <p:spPr>
            <a:xfrm flipV="1">
              <a:off x="638612" y="3899037"/>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
              <a:extLst>
                <a:ext uri="{FF2B5EF4-FFF2-40B4-BE49-F238E27FC236}">
                  <a16:creationId xmlns:a16="http://schemas.microsoft.com/office/drawing/2014/main" id="{919FAC40-DE48-5DE5-53BD-2C99612B38DC}"/>
                </a:ext>
              </a:extLst>
            </p:cNvPr>
            <p:cNvCxnSpPr>
              <a:cxnSpLocks/>
            </p:cNvCxnSpPr>
            <p:nvPr/>
          </p:nvCxnSpPr>
          <p:spPr>
            <a:xfrm flipV="1">
              <a:off x="888449" y="4107374"/>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22">
                  <a:extLst>
                    <a:ext uri="{FF2B5EF4-FFF2-40B4-BE49-F238E27FC236}">
                      <a16:creationId xmlns:a16="http://schemas.microsoft.com/office/drawing/2014/main" id="{D20207E4-E309-573C-F27A-34994ACA8F20}"/>
                    </a:ext>
                  </a:extLst>
                </p:cNvPr>
                <p:cNvSpPr/>
                <p:nvPr/>
              </p:nvSpPr>
              <p:spPr>
                <a:xfrm>
                  <a:off x="225860" y="3752847"/>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77" name="Rectangle 22">
                  <a:extLst>
                    <a:ext uri="{FF2B5EF4-FFF2-40B4-BE49-F238E27FC236}">
                      <a16:creationId xmlns:a16="http://schemas.microsoft.com/office/drawing/2014/main" id="{D20207E4-E309-573C-F27A-34994ACA8F20}"/>
                    </a:ext>
                  </a:extLst>
                </p:cNvPr>
                <p:cNvSpPr>
                  <a:spLocks noRot="1" noChangeAspect="1" noMove="1" noResize="1" noEditPoints="1" noAdjustHandles="1" noChangeArrowheads="1" noChangeShapeType="1" noTextEdit="1"/>
                </p:cNvSpPr>
                <p:nvPr/>
              </p:nvSpPr>
              <p:spPr>
                <a:xfrm>
                  <a:off x="225860" y="3752847"/>
                  <a:ext cx="569707" cy="461665"/>
                </a:xfrm>
                <a:prstGeom prst="rect">
                  <a:avLst/>
                </a:prstGeom>
                <a:blipFill>
                  <a:blip r:embed="rId17"/>
                  <a:stretch>
                    <a:fillRect b="-2667"/>
                  </a:stretch>
                </a:blipFill>
              </p:spPr>
              <p:txBody>
                <a:bodyPr/>
                <a:lstStyle/>
                <a:p>
                  <a:r>
                    <a:rPr lang="pt-BR">
                      <a:noFill/>
                    </a:rPr>
                    <a:t> </a:t>
                  </a:r>
                </a:p>
              </p:txBody>
            </p:sp>
          </mc:Fallback>
        </mc:AlternateContent>
        <p:cxnSp>
          <p:nvCxnSpPr>
            <p:cNvPr id="78" name="Straight Arrow Connector 27">
              <a:extLst>
                <a:ext uri="{FF2B5EF4-FFF2-40B4-BE49-F238E27FC236}">
                  <a16:creationId xmlns:a16="http://schemas.microsoft.com/office/drawing/2014/main" id="{DC338D42-3C5B-0561-F6D0-F9ED4532D112}"/>
                </a:ext>
              </a:extLst>
            </p:cNvPr>
            <p:cNvCxnSpPr>
              <a:cxnSpLocks/>
              <a:endCxn id="114" idx="1"/>
            </p:cNvCxnSpPr>
            <p:nvPr/>
          </p:nvCxnSpPr>
          <p:spPr>
            <a:xfrm>
              <a:off x="2594934" y="3825283"/>
              <a:ext cx="558191" cy="27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34">
                  <a:extLst>
                    <a:ext uri="{FF2B5EF4-FFF2-40B4-BE49-F238E27FC236}">
                      <a16:creationId xmlns:a16="http://schemas.microsoft.com/office/drawing/2014/main" id="{860CBD1A-64AE-DF38-6083-792F45CFF243}"/>
                    </a:ext>
                  </a:extLst>
                </p:cNvPr>
                <p:cNvSpPr/>
                <p:nvPr/>
              </p:nvSpPr>
              <p:spPr>
                <a:xfrm>
                  <a:off x="389931" y="2869086"/>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79" name="Rectangle 34">
                  <a:extLst>
                    <a:ext uri="{FF2B5EF4-FFF2-40B4-BE49-F238E27FC236}">
                      <a16:creationId xmlns:a16="http://schemas.microsoft.com/office/drawing/2014/main" id="{860CBD1A-64AE-DF38-6083-792F45CFF243}"/>
                    </a:ext>
                  </a:extLst>
                </p:cNvPr>
                <p:cNvSpPr>
                  <a:spLocks noRot="1" noChangeAspect="1" noMove="1" noResize="1" noEditPoints="1" noAdjustHandles="1" noChangeArrowheads="1" noChangeShapeType="1" noTextEdit="1"/>
                </p:cNvSpPr>
                <p:nvPr/>
              </p:nvSpPr>
              <p:spPr>
                <a:xfrm>
                  <a:off x="389931" y="2869086"/>
                  <a:ext cx="549574" cy="461665"/>
                </a:xfrm>
                <a:prstGeom prst="rect">
                  <a:avLst/>
                </a:prstGeom>
                <a:blipFill>
                  <a:blip r:embed="rId18"/>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Rectangle 35">
                  <a:extLst>
                    <a:ext uri="{FF2B5EF4-FFF2-40B4-BE49-F238E27FC236}">
                      <a16:creationId xmlns:a16="http://schemas.microsoft.com/office/drawing/2014/main" id="{47157769-AF7D-57EB-C184-4484420914E9}"/>
                    </a:ext>
                  </a:extLst>
                </p:cNvPr>
                <p:cNvSpPr/>
                <p:nvPr/>
              </p:nvSpPr>
              <p:spPr>
                <a:xfrm>
                  <a:off x="395296" y="4276699"/>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80" name="Rectangle 35">
                  <a:extLst>
                    <a:ext uri="{FF2B5EF4-FFF2-40B4-BE49-F238E27FC236}">
                      <a16:creationId xmlns:a16="http://schemas.microsoft.com/office/drawing/2014/main" id="{47157769-AF7D-57EB-C184-4484420914E9}"/>
                    </a:ext>
                  </a:extLst>
                </p:cNvPr>
                <p:cNvSpPr>
                  <a:spLocks noRot="1" noChangeAspect="1" noMove="1" noResize="1" noEditPoints="1" noAdjustHandles="1" noChangeArrowheads="1" noChangeShapeType="1" noTextEdit="1"/>
                </p:cNvSpPr>
                <p:nvPr/>
              </p:nvSpPr>
              <p:spPr>
                <a:xfrm>
                  <a:off x="395296" y="4276699"/>
                  <a:ext cx="595548" cy="461665"/>
                </a:xfrm>
                <a:prstGeom prst="rect">
                  <a:avLst/>
                </a:prstGeom>
                <a:blipFill>
                  <a:blip r:embed="rId19"/>
                  <a:stretch>
                    <a:fillRect b="-1333"/>
                  </a:stretch>
                </a:blipFill>
              </p:spPr>
              <p:txBody>
                <a:bodyPr/>
                <a:lstStyle/>
                <a:p>
                  <a:r>
                    <a:rPr lang="pt-BR">
                      <a:noFill/>
                    </a:rPr>
                    <a:t> </a:t>
                  </a:r>
                </a:p>
              </p:txBody>
            </p:sp>
          </mc:Fallback>
        </mc:AlternateContent>
        <p:cxnSp>
          <p:nvCxnSpPr>
            <p:cNvPr id="83" name="Straight Arrow Connector 24">
              <a:extLst>
                <a:ext uri="{FF2B5EF4-FFF2-40B4-BE49-F238E27FC236}">
                  <a16:creationId xmlns:a16="http://schemas.microsoft.com/office/drawing/2014/main" id="{0060DF94-893E-2A14-3506-3419931B323E}"/>
                </a:ext>
              </a:extLst>
            </p:cNvPr>
            <p:cNvCxnSpPr>
              <a:cxnSpLocks/>
            </p:cNvCxnSpPr>
            <p:nvPr/>
          </p:nvCxnSpPr>
          <p:spPr>
            <a:xfrm>
              <a:off x="708971" y="3539166"/>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26">
                  <a:extLst>
                    <a:ext uri="{FF2B5EF4-FFF2-40B4-BE49-F238E27FC236}">
                      <a16:creationId xmlns:a16="http://schemas.microsoft.com/office/drawing/2014/main" id="{6B958194-FC8F-5D51-63B6-A99021748DF0}"/>
                    </a:ext>
                  </a:extLst>
                </p:cNvPr>
                <p:cNvSpPr/>
                <p:nvPr/>
              </p:nvSpPr>
              <p:spPr>
                <a:xfrm>
                  <a:off x="274487" y="322899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85" name="Rectangle 26">
                  <a:extLst>
                    <a:ext uri="{FF2B5EF4-FFF2-40B4-BE49-F238E27FC236}">
                      <a16:creationId xmlns:a16="http://schemas.microsoft.com/office/drawing/2014/main" id="{6B958194-FC8F-5D51-63B6-A99021748DF0}"/>
                    </a:ext>
                  </a:extLst>
                </p:cNvPr>
                <p:cNvSpPr>
                  <a:spLocks noRot="1" noChangeAspect="1" noMove="1" noResize="1" noEditPoints="1" noAdjustHandles="1" noChangeArrowheads="1" noChangeShapeType="1" noTextEdit="1"/>
                </p:cNvSpPr>
                <p:nvPr/>
              </p:nvSpPr>
              <p:spPr>
                <a:xfrm>
                  <a:off x="274487" y="3228995"/>
                  <a:ext cx="556691" cy="461665"/>
                </a:xfrm>
                <a:prstGeom prst="rect">
                  <a:avLst/>
                </a:prstGeom>
                <a:blipFill>
                  <a:blip r:embed="rId20"/>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TextBox 15">
                  <a:extLst>
                    <a:ext uri="{FF2B5EF4-FFF2-40B4-BE49-F238E27FC236}">
                      <a16:creationId xmlns:a16="http://schemas.microsoft.com/office/drawing/2014/main" id="{F6F72302-89CA-74AF-271F-5547C6DBC356}"/>
                    </a:ext>
                  </a:extLst>
                </p:cNvPr>
                <p:cNvSpPr txBox="1"/>
                <p:nvPr/>
              </p:nvSpPr>
              <p:spPr>
                <a:xfrm>
                  <a:off x="4194658" y="3613714"/>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89" name="TextBox 15">
                  <a:extLst>
                    <a:ext uri="{FF2B5EF4-FFF2-40B4-BE49-F238E27FC236}">
                      <a16:creationId xmlns:a16="http://schemas.microsoft.com/office/drawing/2014/main" id="{F6F72302-89CA-74AF-271F-5547C6DBC356}"/>
                    </a:ext>
                  </a:extLst>
                </p:cNvPr>
                <p:cNvSpPr txBox="1">
                  <a:spLocks noRot="1" noChangeAspect="1" noMove="1" noResize="1" noEditPoints="1" noAdjustHandles="1" noChangeArrowheads="1" noChangeShapeType="1" noTextEdit="1"/>
                </p:cNvSpPr>
                <p:nvPr/>
              </p:nvSpPr>
              <p:spPr>
                <a:xfrm>
                  <a:off x="4194658" y="3613714"/>
                  <a:ext cx="287675" cy="369332"/>
                </a:xfrm>
                <a:prstGeom prst="rect">
                  <a:avLst/>
                </a:prstGeom>
                <a:blipFill>
                  <a:blip r:embed="rId21"/>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Rectangle 34">
                  <a:extLst>
                    <a:ext uri="{FF2B5EF4-FFF2-40B4-BE49-F238E27FC236}">
                      <a16:creationId xmlns:a16="http://schemas.microsoft.com/office/drawing/2014/main" id="{F50D65C2-30CA-C4FD-5AB4-6AC9D83BB78E}"/>
                    </a:ext>
                  </a:extLst>
                </p:cNvPr>
                <p:cNvSpPr/>
                <p:nvPr/>
              </p:nvSpPr>
              <p:spPr>
                <a:xfrm>
                  <a:off x="1148940" y="3062011"/>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91" name="Rectangle 34">
                  <a:extLst>
                    <a:ext uri="{FF2B5EF4-FFF2-40B4-BE49-F238E27FC236}">
                      <a16:creationId xmlns:a16="http://schemas.microsoft.com/office/drawing/2014/main" id="{F50D65C2-30CA-C4FD-5AB4-6AC9D83BB78E}"/>
                    </a:ext>
                  </a:extLst>
                </p:cNvPr>
                <p:cNvSpPr>
                  <a:spLocks noRot="1" noChangeAspect="1" noMove="1" noResize="1" noEditPoints="1" noAdjustHandles="1" noChangeArrowheads="1" noChangeShapeType="1" noTextEdit="1"/>
                </p:cNvSpPr>
                <p:nvPr/>
              </p:nvSpPr>
              <p:spPr>
                <a:xfrm>
                  <a:off x="1148940" y="3062011"/>
                  <a:ext cx="501804" cy="369332"/>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2" name="Rectangle 34">
                  <a:extLst>
                    <a:ext uri="{FF2B5EF4-FFF2-40B4-BE49-F238E27FC236}">
                      <a16:creationId xmlns:a16="http://schemas.microsoft.com/office/drawing/2014/main" id="{EE46FCBF-3D4C-4321-66ED-E840FDFDD934}"/>
                    </a:ext>
                  </a:extLst>
                </p:cNvPr>
                <p:cNvSpPr/>
                <p:nvPr/>
              </p:nvSpPr>
              <p:spPr>
                <a:xfrm>
                  <a:off x="862865" y="3281014"/>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92" name="Rectangle 34">
                  <a:extLst>
                    <a:ext uri="{FF2B5EF4-FFF2-40B4-BE49-F238E27FC236}">
                      <a16:creationId xmlns:a16="http://schemas.microsoft.com/office/drawing/2014/main" id="{EE46FCBF-3D4C-4321-66ED-E840FDFDD934}"/>
                    </a:ext>
                  </a:extLst>
                </p:cNvPr>
                <p:cNvSpPr>
                  <a:spLocks noRot="1" noChangeAspect="1" noMove="1" noResize="1" noEditPoints="1" noAdjustHandles="1" noChangeArrowheads="1" noChangeShapeType="1" noTextEdit="1"/>
                </p:cNvSpPr>
                <p:nvPr/>
              </p:nvSpPr>
              <p:spPr>
                <a:xfrm>
                  <a:off x="862865" y="3281014"/>
                  <a:ext cx="507126" cy="369332"/>
                </a:xfrm>
                <a:prstGeom prst="rect">
                  <a:avLst/>
                </a:prstGeom>
                <a:blipFill>
                  <a:blip r:embed="rId2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Rectangle 34">
                  <a:extLst>
                    <a:ext uri="{FF2B5EF4-FFF2-40B4-BE49-F238E27FC236}">
                      <a16:creationId xmlns:a16="http://schemas.microsoft.com/office/drawing/2014/main" id="{424799CE-35B9-53AA-3299-7B2C7F94EDC2}"/>
                    </a:ext>
                  </a:extLst>
                </p:cNvPr>
                <p:cNvSpPr/>
                <p:nvPr/>
              </p:nvSpPr>
              <p:spPr>
                <a:xfrm>
                  <a:off x="820551" y="3623709"/>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93" name="Rectangle 34">
                  <a:extLst>
                    <a:ext uri="{FF2B5EF4-FFF2-40B4-BE49-F238E27FC236}">
                      <a16:creationId xmlns:a16="http://schemas.microsoft.com/office/drawing/2014/main" id="{424799CE-35B9-53AA-3299-7B2C7F94EDC2}"/>
                    </a:ext>
                  </a:extLst>
                </p:cNvPr>
                <p:cNvSpPr>
                  <a:spLocks noRot="1" noChangeAspect="1" noMove="1" noResize="1" noEditPoints="1" noAdjustHandles="1" noChangeArrowheads="1" noChangeShapeType="1" noTextEdit="1"/>
                </p:cNvSpPr>
                <p:nvPr/>
              </p:nvSpPr>
              <p:spPr>
                <a:xfrm>
                  <a:off x="820551" y="3623709"/>
                  <a:ext cx="516873" cy="369332"/>
                </a:xfrm>
                <a:prstGeom prst="rect">
                  <a:avLst/>
                </a:prstGeom>
                <a:blipFill>
                  <a:blip r:embed="rId2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4" name="Rectangle 34">
                  <a:extLst>
                    <a:ext uri="{FF2B5EF4-FFF2-40B4-BE49-F238E27FC236}">
                      <a16:creationId xmlns:a16="http://schemas.microsoft.com/office/drawing/2014/main" id="{097D6FEE-922C-4D4E-CB04-ECD1F29434F5}"/>
                    </a:ext>
                  </a:extLst>
                </p:cNvPr>
                <p:cNvSpPr/>
                <p:nvPr/>
              </p:nvSpPr>
              <p:spPr>
                <a:xfrm>
                  <a:off x="753504" y="4071589"/>
                  <a:ext cx="5362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94" name="Rectangle 34">
                  <a:extLst>
                    <a:ext uri="{FF2B5EF4-FFF2-40B4-BE49-F238E27FC236}">
                      <a16:creationId xmlns:a16="http://schemas.microsoft.com/office/drawing/2014/main" id="{097D6FEE-922C-4D4E-CB04-ECD1F29434F5}"/>
                    </a:ext>
                  </a:extLst>
                </p:cNvPr>
                <p:cNvSpPr>
                  <a:spLocks noRot="1" noChangeAspect="1" noMove="1" noResize="1" noEditPoints="1" noAdjustHandles="1" noChangeArrowheads="1" noChangeShapeType="1" noTextEdit="1"/>
                </p:cNvSpPr>
                <p:nvPr/>
              </p:nvSpPr>
              <p:spPr>
                <a:xfrm>
                  <a:off x="753504" y="4071589"/>
                  <a:ext cx="536236" cy="369332"/>
                </a:xfrm>
                <a:prstGeom prst="rect">
                  <a:avLst/>
                </a:prstGeom>
                <a:blipFill>
                  <a:blip r:embed="rId2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5" name="CaixaDeTexto 94">
                  <a:extLst>
                    <a:ext uri="{FF2B5EF4-FFF2-40B4-BE49-F238E27FC236}">
                      <a16:creationId xmlns:a16="http://schemas.microsoft.com/office/drawing/2014/main" id="{A4FAE764-4230-CD5E-6419-5056AFFDEA52}"/>
                    </a:ext>
                  </a:extLst>
                </p:cNvPr>
                <p:cNvSpPr txBox="1"/>
                <p:nvPr/>
              </p:nvSpPr>
              <p:spPr>
                <a:xfrm>
                  <a:off x="887676" y="3943961"/>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95" name="CaixaDeTexto 94">
                  <a:extLst>
                    <a:ext uri="{FF2B5EF4-FFF2-40B4-BE49-F238E27FC236}">
                      <a16:creationId xmlns:a16="http://schemas.microsoft.com/office/drawing/2014/main" id="{A4FAE764-4230-CD5E-6419-5056AFFDEA52}"/>
                    </a:ext>
                  </a:extLst>
                </p:cNvPr>
                <p:cNvSpPr txBox="1">
                  <a:spLocks noRot="1" noChangeAspect="1" noMove="1" noResize="1" noEditPoints="1" noAdjustHandles="1" noChangeArrowheads="1" noChangeShapeType="1" noTextEdit="1"/>
                </p:cNvSpPr>
                <p:nvPr/>
              </p:nvSpPr>
              <p:spPr>
                <a:xfrm>
                  <a:off x="887676" y="3943961"/>
                  <a:ext cx="904875" cy="369332"/>
                </a:xfrm>
                <a:prstGeom prst="rect">
                  <a:avLst/>
                </a:prstGeom>
                <a:blipFill>
                  <a:blip r:embed="rId26"/>
                  <a:stretch>
                    <a:fillRect/>
                  </a:stretch>
                </a:blipFill>
              </p:spPr>
              <p:txBody>
                <a:bodyPr/>
                <a:lstStyle/>
                <a:p>
                  <a:r>
                    <a:rPr lang="pt-BR">
                      <a:noFill/>
                    </a:rPr>
                    <a:t> </a:t>
                  </a:r>
                </a:p>
              </p:txBody>
            </p:sp>
          </mc:Fallback>
        </mc:AlternateContent>
        <p:cxnSp>
          <p:nvCxnSpPr>
            <p:cNvPr id="96" name="Straight Arrow Connector 16">
              <a:extLst>
                <a:ext uri="{FF2B5EF4-FFF2-40B4-BE49-F238E27FC236}">
                  <a16:creationId xmlns:a16="http://schemas.microsoft.com/office/drawing/2014/main" id="{D1912D65-0B60-254F-9BF8-3DC9998F50FC}"/>
                </a:ext>
              </a:extLst>
            </p:cNvPr>
            <p:cNvCxnSpPr>
              <a:cxnSpLocks/>
            </p:cNvCxnSpPr>
            <p:nvPr/>
          </p:nvCxnSpPr>
          <p:spPr>
            <a:xfrm>
              <a:off x="2097157" y="2980086"/>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34">
                  <a:extLst>
                    <a:ext uri="{FF2B5EF4-FFF2-40B4-BE49-F238E27FC236}">
                      <a16:creationId xmlns:a16="http://schemas.microsoft.com/office/drawing/2014/main" id="{8E26CE74-5757-EF47-02D3-C6B43E4D8E11}"/>
                    </a:ext>
                  </a:extLst>
                </p:cNvPr>
                <p:cNvSpPr/>
                <p:nvPr/>
              </p:nvSpPr>
              <p:spPr>
                <a:xfrm>
                  <a:off x="2039578" y="2937433"/>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97" name="Rectangle 34">
                  <a:extLst>
                    <a:ext uri="{FF2B5EF4-FFF2-40B4-BE49-F238E27FC236}">
                      <a16:creationId xmlns:a16="http://schemas.microsoft.com/office/drawing/2014/main" id="{8E26CE74-5757-EF47-02D3-C6B43E4D8E11}"/>
                    </a:ext>
                  </a:extLst>
                </p:cNvPr>
                <p:cNvSpPr>
                  <a:spLocks noRot="1" noChangeAspect="1" noMove="1" noResize="1" noEditPoints="1" noAdjustHandles="1" noChangeArrowheads="1" noChangeShapeType="1" noTextEdit="1"/>
                </p:cNvSpPr>
                <p:nvPr/>
              </p:nvSpPr>
              <p:spPr>
                <a:xfrm>
                  <a:off x="2039578" y="2937433"/>
                  <a:ext cx="367665" cy="369332"/>
                </a:xfrm>
                <a:prstGeom prst="rect">
                  <a:avLst/>
                </a:prstGeom>
                <a:blipFill>
                  <a:blip r:embed="rId2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8" name="Rectangle 34">
                  <a:extLst>
                    <a:ext uri="{FF2B5EF4-FFF2-40B4-BE49-F238E27FC236}">
                      <a16:creationId xmlns:a16="http://schemas.microsoft.com/office/drawing/2014/main" id="{03F02F5B-FD74-7EFE-F018-F7FFEE068386}"/>
                    </a:ext>
                  </a:extLst>
                </p:cNvPr>
                <p:cNvSpPr/>
                <p:nvPr/>
              </p:nvSpPr>
              <p:spPr>
                <a:xfrm>
                  <a:off x="1914254" y="2640445"/>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98" name="Rectangle 34">
                  <a:extLst>
                    <a:ext uri="{FF2B5EF4-FFF2-40B4-BE49-F238E27FC236}">
                      <a16:creationId xmlns:a16="http://schemas.microsoft.com/office/drawing/2014/main" id="{03F02F5B-FD74-7EFE-F018-F7FFEE068386}"/>
                    </a:ext>
                  </a:extLst>
                </p:cNvPr>
                <p:cNvSpPr>
                  <a:spLocks noRot="1" noChangeAspect="1" noMove="1" noResize="1" noEditPoints="1" noAdjustHandles="1" noChangeArrowheads="1" noChangeShapeType="1" noTextEdit="1"/>
                </p:cNvSpPr>
                <p:nvPr/>
              </p:nvSpPr>
              <p:spPr>
                <a:xfrm>
                  <a:off x="1914254" y="2640445"/>
                  <a:ext cx="365805" cy="369332"/>
                </a:xfrm>
                <a:prstGeom prst="rect">
                  <a:avLst/>
                </a:prstGeom>
                <a:blipFill>
                  <a:blip r:embed="rId28"/>
                  <a:stretch>
                    <a:fillRect/>
                  </a:stretch>
                </a:blipFill>
              </p:spPr>
              <p:txBody>
                <a:bodyPr/>
                <a:lstStyle/>
                <a:p>
                  <a:r>
                    <a:rPr lang="pt-BR">
                      <a:noFill/>
                    </a:rPr>
                    <a:t> </a:t>
                  </a:r>
                </a:p>
              </p:txBody>
            </p:sp>
          </mc:Fallback>
        </mc:AlternateContent>
        <p:sp>
          <p:nvSpPr>
            <p:cNvPr id="99" name="Elipse 98">
              <a:extLst>
                <a:ext uri="{FF2B5EF4-FFF2-40B4-BE49-F238E27FC236}">
                  <a16:creationId xmlns:a16="http://schemas.microsoft.com/office/drawing/2014/main" id="{611A0A9D-F20B-3818-B51E-41B651023BC5}"/>
                </a:ext>
              </a:extLst>
            </p:cNvPr>
            <p:cNvSpPr/>
            <p:nvPr/>
          </p:nvSpPr>
          <p:spPr>
            <a:xfrm>
              <a:off x="1611157" y="3342036"/>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TextBox 19">
              <a:extLst>
                <a:ext uri="{FF2B5EF4-FFF2-40B4-BE49-F238E27FC236}">
                  <a16:creationId xmlns:a16="http://schemas.microsoft.com/office/drawing/2014/main" id="{73256C6B-B21E-739A-B04A-D1CC31C6B6FD}"/>
                </a:ext>
              </a:extLst>
            </p:cNvPr>
            <p:cNvSpPr txBox="1"/>
            <p:nvPr/>
          </p:nvSpPr>
          <p:spPr>
            <a:xfrm>
              <a:off x="2180396" y="3437072"/>
              <a:ext cx="128860" cy="400110"/>
            </a:xfrm>
            <a:prstGeom prst="rect">
              <a:avLst/>
            </a:prstGeom>
            <a:noFill/>
          </p:spPr>
          <p:txBody>
            <a:bodyPr wrap="square" rtlCol="0">
              <a:spAutoFit/>
            </a:bodyPr>
            <a:lstStyle/>
            <a:p>
              <a:pPr algn="ctr"/>
              <a:endParaRPr lang="pt-BR" sz="2000" dirty="0"/>
            </a:p>
          </p:txBody>
        </p:sp>
        <p:sp>
          <p:nvSpPr>
            <p:cNvPr id="114" name="Retângulo 113">
              <a:extLst>
                <a:ext uri="{FF2B5EF4-FFF2-40B4-BE49-F238E27FC236}">
                  <a16:creationId xmlns:a16="http://schemas.microsoft.com/office/drawing/2014/main" id="{37A41105-504C-3D4A-A764-D0782A66B8D1}"/>
                </a:ext>
              </a:extLst>
            </p:cNvPr>
            <p:cNvSpPr/>
            <p:nvPr/>
          </p:nvSpPr>
          <p:spPr>
            <a:xfrm>
              <a:off x="3153125" y="3595573"/>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8" name="TextBox 28">
                  <a:extLst>
                    <a:ext uri="{FF2B5EF4-FFF2-40B4-BE49-F238E27FC236}">
                      <a16:creationId xmlns:a16="http://schemas.microsoft.com/office/drawing/2014/main" id="{AE140B66-9C7C-2EB3-3E2C-DBBBBAD6E582}"/>
                    </a:ext>
                  </a:extLst>
                </p:cNvPr>
                <p:cNvSpPr txBox="1"/>
                <p:nvPr/>
              </p:nvSpPr>
              <p:spPr>
                <a:xfrm>
                  <a:off x="3189445" y="3627980"/>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88" name="TextBox 28">
                  <a:extLst>
                    <a:ext uri="{FF2B5EF4-FFF2-40B4-BE49-F238E27FC236}">
                      <a16:creationId xmlns:a16="http://schemas.microsoft.com/office/drawing/2014/main" id="{AE140B66-9C7C-2EB3-3E2C-DBBBBAD6E582}"/>
                    </a:ext>
                  </a:extLst>
                </p:cNvPr>
                <p:cNvSpPr txBox="1">
                  <a:spLocks noRot="1" noChangeAspect="1" noMove="1" noResize="1" noEditPoints="1" noAdjustHandles="1" noChangeArrowheads="1" noChangeShapeType="1" noTextEdit="1"/>
                </p:cNvSpPr>
                <p:nvPr/>
              </p:nvSpPr>
              <p:spPr>
                <a:xfrm>
                  <a:off x="3189445" y="3627980"/>
                  <a:ext cx="667500" cy="400110"/>
                </a:xfrm>
                <a:prstGeom prst="rect">
                  <a:avLst/>
                </a:prstGeom>
                <a:blipFill>
                  <a:blip r:embed="rId29"/>
                  <a:stretch>
                    <a:fillRect l="-5455" b="-13636"/>
                  </a:stretch>
                </a:blipFill>
              </p:spPr>
              <p:txBody>
                <a:bodyPr/>
                <a:lstStyle/>
                <a:p>
                  <a:r>
                    <a:rPr lang="pt-BR">
                      <a:noFill/>
                    </a:rPr>
                    <a:t> </a:t>
                  </a:r>
                </a:p>
              </p:txBody>
            </p:sp>
          </mc:Fallback>
        </mc:AlternateContent>
        <p:cxnSp>
          <p:nvCxnSpPr>
            <p:cNvPr id="121" name="Straight Arrow Connector 27">
              <a:extLst>
                <a:ext uri="{FF2B5EF4-FFF2-40B4-BE49-F238E27FC236}">
                  <a16:creationId xmlns:a16="http://schemas.microsoft.com/office/drawing/2014/main" id="{9810FD59-C350-60E8-6359-D2621C24A253}"/>
                </a:ext>
              </a:extLst>
            </p:cNvPr>
            <p:cNvCxnSpPr>
              <a:cxnSpLocks/>
            </p:cNvCxnSpPr>
            <p:nvPr/>
          </p:nvCxnSpPr>
          <p:spPr>
            <a:xfrm>
              <a:off x="3835889" y="3825283"/>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Chave Esquerda 121">
              <a:extLst>
                <a:ext uri="{FF2B5EF4-FFF2-40B4-BE49-F238E27FC236}">
                  <a16:creationId xmlns:a16="http://schemas.microsoft.com/office/drawing/2014/main" id="{D86F8289-2E8B-2B2E-4684-D6B53C09A416}"/>
                </a:ext>
              </a:extLst>
            </p:cNvPr>
            <p:cNvSpPr/>
            <p:nvPr/>
          </p:nvSpPr>
          <p:spPr>
            <a:xfrm rot="16200000">
              <a:off x="2123970" y="2801172"/>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E56FFC77-E48D-6488-5425-33852EDD5CBC}"/>
                    </a:ext>
                  </a:extLst>
                </p:cNvPr>
                <p:cNvSpPr txBox="1"/>
                <p:nvPr/>
              </p:nvSpPr>
              <p:spPr>
                <a:xfrm>
                  <a:off x="1721243" y="3500559"/>
                  <a:ext cx="1004333" cy="76309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1800" i="1" smtClean="0">
                                <a:latin typeface="Cambria Math" panose="02040503050406030204" pitchFamily="18" charset="0"/>
                              </a:rPr>
                            </m:ctrlPr>
                          </m:naryPr>
                          <m:sub/>
                          <m:sup/>
                          <m:e/>
                        </m:nary>
                      </m:oMath>
                    </m:oMathPara>
                  </a14:m>
                  <a:endParaRPr lang="pt-BR" sz="1800" dirty="0"/>
                </a:p>
              </p:txBody>
            </p:sp>
          </mc:Choice>
          <mc:Fallback xmlns="">
            <p:sp>
              <p:nvSpPr>
                <p:cNvPr id="54" name="CaixaDeTexto 53">
                  <a:extLst>
                    <a:ext uri="{FF2B5EF4-FFF2-40B4-BE49-F238E27FC236}">
                      <a16:creationId xmlns:a16="http://schemas.microsoft.com/office/drawing/2014/main" id="{E56FFC77-E48D-6488-5425-33852EDD5CBC}"/>
                    </a:ext>
                  </a:extLst>
                </p:cNvPr>
                <p:cNvSpPr txBox="1">
                  <a:spLocks noRot="1" noChangeAspect="1" noMove="1" noResize="1" noEditPoints="1" noAdjustHandles="1" noChangeArrowheads="1" noChangeShapeType="1" noTextEdit="1"/>
                </p:cNvSpPr>
                <p:nvPr/>
              </p:nvSpPr>
              <p:spPr>
                <a:xfrm>
                  <a:off x="1721243" y="3500559"/>
                  <a:ext cx="1004333" cy="763094"/>
                </a:xfrm>
                <a:prstGeom prst="rect">
                  <a:avLst/>
                </a:prstGeom>
                <a:blipFill>
                  <a:blip r:embed="rId3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CaixaDeTexto 57">
                  <a:extLst>
                    <a:ext uri="{FF2B5EF4-FFF2-40B4-BE49-F238E27FC236}">
                      <a16:creationId xmlns:a16="http://schemas.microsoft.com/office/drawing/2014/main" id="{557E75B6-7255-84CB-6EA3-4B9CAB7DB50C}"/>
                    </a:ext>
                  </a:extLst>
                </p:cNvPr>
                <p:cNvSpPr txBox="1"/>
                <p:nvPr/>
              </p:nvSpPr>
              <p:spPr>
                <a:xfrm>
                  <a:off x="2533753" y="3436411"/>
                  <a:ext cx="6478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latin typeface="Cambria Math" panose="02040503050406030204" pitchFamily="18" charset="0"/>
                          </a:rPr>
                          <m:t>𝑔</m:t>
                        </m:r>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58" name="CaixaDeTexto 57">
                  <a:extLst>
                    <a:ext uri="{FF2B5EF4-FFF2-40B4-BE49-F238E27FC236}">
                      <a16:creationId xmlns:a16="http://schemas.microsoft.com/office/drawing/2014/main" id="{557E75B6-7255-84CB-6EA3-4B9CAB7DB50C}"/>
                    </a:ext>
                  </a:extLst>
                </p:cNvPr>
                <p:cNvSpPr txBox="1">
                  <a:spLocks noRot="1" noChangeAspect="1" noMove="1" noResize="1" noEditPoints="1" noAdjustHandles="1" noChangeArrowheads="1" noChangeShapeType="1" noTextEdit="1"/>
                </p:cNvSpPr>
                <p:nvPr/>
              </p:nvSpPr>
              <p:spPr>
                <a:xfrm>
                  <a:off x="2533753" y="3436411"/>
                  <a:ext cx="647859" cy="369332"/>
                </a:xfrm>
                <a:prstGeom prst="rect">
                  <a:avLst/>
                </a:prstGeom>
                <a:blipFill>
                  <a:blip r:embed="rId31"/>
                  <a:stretch>
                    <a:fillRect r="-3774" b="-13333"/>
                  </a:stretch>
                </a:blipFill>
              </p:spPr>
              <p:txBody>
                <a:bodyPr/>
                <a:lstStyle/>
                <a:p>
                  <a:r>
                    <a:rPr lang="pt-BR">
                      <a:noFill/>
                    </a:rPr>
                    <a:t> </a:t>
                  </a:r>
                </a:p>
              </p:txBody>
            </p:sp>
          </mc:Fallback>
        </mc:AlternateContent>
      </p:grpSp>
      <p:grpSp>
        <p:nvGrpSpPr>
          <p:cNvPr id="66" name="Agrupar 65">
            <a:extLst>
              <a:ext uri="{FF2B5EF4-FFF2-40B4-BE49-F238E27FC236}">
                <a16:creationId xmlns:a16="http://schemas.microsoft.com/office/drawing/2014/main" id="{90FBCFDF-4E71-74CC-E4DF-79E899B1E7FB}"/>
              </a:ext>
            </a:extLst>
          </p:cNvPr>
          <p:cNvGrpSpPr/>
          <p:nvPr/>
        </p:nvGrpSpPr>
        <p:grpSpPr>
          <a:xfrm>
            <a:off x="6691360" y="1259163"/>
            <a:ext cx="4244898" cy="4434948"/>
            <a:chOff x="6691360" y="1259163"/>
            <a:chExt cx="4244898" cy="4434948"/>
          </a:xfrm>
        </p:grpSpPr>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1C19C9DA-2A12-857B-67C7-E76CDF30CE86}"/>
                    </a:ext>
                  </a:extLst>
                </p:cNvPr>
                <p:cNvSpPr txBox="1"/>
                <p:nvPr/>
              </p:nvSpPr>
              <p:spPr>
                <a:xfrm>
                  <a:off x="6751859" y="3627980"/>
                  <a:ext cx="4033924" cy="147194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smtClean="0">
                                <a:latin typeface="Cambria Math" panose="02040503050406030204" pitchFamily="18" charset="0"/>
                              </a:rPr>
                            </m:ctrlPr>
                          </m:dPr>
                          <m:e>
                            <m:d>
                              <m:dPr>
                                <m:ctrlPr>
                                  <a:rPr lang="pt-BR" sz="2400" i="1" smtClean="0">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i="1">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e>
                            </m:d>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xmlns="">
            <p:sp>
              <p:nvSpPr>
                <p:cNvPr id="11" name="TextBox 15">
                  <a:extLst>
                    <a:ext uri="{FF2B5EF4-FFF2-40B4-BE49-F238E27FC236}">
                      <a16:creationId xmlns:a16="http://schemas.microsoft.com/office/drawing/2014/main" id="{1C19C9DA-2A12-857B-67C7-E76CDF30CE86}"/>
                    </a:ext>
                  </a:extLst>
                </p:cNvPr>
                <p:cNvSpPr txBox="1">
                  <a:spLocks noRot="1" noChangeAspect="1" noMove="1" noResize="1" noEditPoints="1" noAdjustHandles="1" noChangeArrowheads="1" noChangeShapeType="1" noTextEdit="1"/>
                </p:cNvSpPr>
                <p:nvPr/>
              </p:nvSpPr>
              <p:spPr>
                <a:xfrm>
                  <a:off x="6751859" y="3627980"/>
                  <a:ext cx="4033924" cy="1471941"/>
                </a:xfrm>
                <a:prstGeom prst="rect">
                  <a:avLst/>
                </a:prstGeom>
                <a:blipFill>
                  <a:blip r:embed="rId32"/>
                  <a:stretch>
                    <a:fillRect/>
                  </a:stretch>
                </a:blipFill>
              </p:spPr>
              <p:txBody>
                <a:bodyPr/>
                <a:lstStyle/>
                <a:p>
                  <a:r>
                    <a:rPr lang="pt-BR">
                      <a:noFill/>
                    </a:rPr>
                    <a:t> </a:t>
                  </a:r>
                </a:p>
              </p:txBody>
            </p:sp>
          </mc:Fallback>
        </mc:AlternateContent>
        <p:cxnSp>
          <p:nvCxnSpPr>
            <p:cNvPr id="12" name="Straight Arrow Connector 16">
              <a:extLst>
                <a:ext uri="{FF2B5EF4-FFF2-40B4-BE49-F238E27FC236}">
                  <a16:creationId xmlns:a16="http://schemas.microsoft.com/office/drawing/2014/main" id="{C44F2C84-C667-2EA9-F4C5-6054C86CA9AF}"/>
                </a:ext>
              </a:extLst>
            </p:cNvPr>
            <p:cNvCxnSpPr>
              <a:cxnSpLocks/>
              <a:endCxn id="43" idx="1"/>
            </p:cNvCxnSpPr>
            <p:nvPr/>
          </p:nvCxnSpPr>
          <p:spPr>
            <a:xfrm>
              <a:off x="7311774" y="1853579"/>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3D0C2BDF-9072-FC8A-C8DB-F5705C9908FB}"/>
                </a:ext>
              </a:extLst>
            </p:cNvPr>
            <p:cNvCxnSpPr>
              <a:cxnSpLocks/>
            </p:cNvCxnSpPr>
            <p:nvPr/>
          </p:nvCxnSpPr>
          <p:spPr>
            <a:xfrm flipV="1">
              <a:off x="7104112" y="2517755"/>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D44D148D-2F40-731D-1F4E-EF0560E0E88D}"/>
                </a:ext>
              </a:extLst>
            </p:cNvPr>
            <p:cNvCxnSpPr>
              <a:cxnSpLocks/>
            </p:cNvCxnSpPr>
            <p:nvPr/>
          </p:nvCxnSpPr>
          <p:spPr>
            <a:xfrm flipV="1">
              <a:off x="7353949" y="2726092"/>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22">
                  <a:extLst>
                    <a:ext uri="{FF2B5EF4-FFF2-40B4-BE49-F238E27FC236}">
                      <a16:creationId xmlns:a16="http://schemas.microsoft.com/office/drawing/2014/main" id="{74F67310-6DC1-C13C-8EA1-12F3F78057F1}"/>
                    </a:ext>
                  </a:extLst>
                </p:cNvPr>
                <p:cNvSpPr/>
                <p:nvPr/>
              </p:nvSpPr>
              <p:spPr>
                <a:xfrm>
                  <a:off x="6691360" y="2371565"/>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xmlns="">
            <p:sp>
              <p:nvSpPr>
                <p:cNvPr id="15" name="Rectangle 22">
                  <a:extLst>
                    <a:ext uri="{FF2B5EF4-FFF2-40B4-BE49-F238E27FC236}">
                      <a16:creationId xmlns:a16="http://schemas.microsoft.com/office/drawing/2014/main" id="{74F67310-6DC1-C13C-8EA1-12F3F78057F1}"/>
                    </a:ext>
                  </a:extLst>
                </p:cNvPr>
                <p:cNvSpPr>
                  <a:spLocks noRot="1" noChangeAspect="1" noMove="1" noResize="1" noEditPoints="1" noAdjustHandles="1" noChangeArrowheads="1" noChangeShapeType="1" noTextEdit="1"/>
                </p:cNvSpPr>
                <p:nvPr/>
              </p:nvSpPr>
              <p:spPr>
                <a:xfrm>
                  <a:off x="6691360" y="2371565"/>
                  <a:ext cx="569707" cy="461665"/>
                </a:xfrm>
                <a:prstGeom prst="rect">
                  <a:avLst/>
                </a:prstGeom>
                <a:blipFill>
                  <a:blip r:embed="rId33"/>
                  <a:stretch>
                    <a:fillRect b="-2632"/>
                  </a:stretch>
                </a:blipFill>
              </p:spPr>
              <p:txBody>
                <a:bodyPr/>
                <a:lstStyle/>
                <a:p>
                  <a:r>
                    <a:rPr lang="pt-BR">
                      <a:noFill/>
                    </a:rPr>
                    <a:t> </a:t>
                  </a:r>
                </a:p>
              </p:txBody>
            </p:sp>
          </mc:Fallback>
        </mc:AlternateContent>
        <p:cxnSp>
          <p:nvCxnSpPr>
            <p:cNvPr id="21" name="Straight Arrow Connector 27">
              <a:extLst>
                <a:ext uri="{FF2B5EF4-FFF2-40B4-BE49-F238E27FC236}">
                  <a16:creationId xmlns:a16="http://schemas.microsoft.com/office/drawing/2014/main" id="{EBEC932F-CE64-6ACA-5738-D97CA09B0C36}"/>
                </a:ext>
              </a:extLst>
            </p:cNvPr>
            <p:cNvCxnSpPr>
              <a:cxnSpLocks/>
              <a:stCxn id="43" idx="6"/>
              <a:endCxn id="45" idx="1"/>
            </p:cNvCxnSpPr>
            <p:nvPr/>
          </p:nvCxnSpPr>
          <p:spPr>
            <a:xfrm>
              <a:off x="9048657" y="2446754"/>
              <a:ext cx="5583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34">
                  <a:extLst>
                    <a:ext uri="{FF2B5EF4-FFF2-40B4-BE49-F238E27FC236}">
                      <a16:creationId xmlns:a16="http://schemas.microsoft.com/office/drawing/2014/main" id="{5D556809-1A61-8A7A-3166-7FD11C2D63D4}"/>
                    </a:ext>
                  </a:extLst>
                </p:cNvPr>
                <p:cNvSpPr/>
                <p:nvPr/>
              </p:nvSpPr>
              <p:spPr>
                <a:xfrm>
                  <a:off x="6855431" y="148780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22" name="Rectangle 34">
                  <a:extLst>
                    <a:ext uri="{FF2B5EF4-FFF2-40B4-BE49-F238E27FC236}">
                      <a16:creationId xmlns:a16="http://schemas.microsoft.com/office/drawing/2014/main" id="{5D556809-1A61-8A7A-3166-7FD11C2D63D4}"/>
                    </a:ext>
                  </a:extLst>
                </p:cNvPr>
                <p:cNvSpPr>
                  <a:spLocks noRot="1" noChangeAspect="1" noMove="1" noResize="1" noEditPoints="1" noAdjustHandles="1" noChangeArrowheads="1" noChangeShapeType="1" noTextEdit="1"/>
                </p:cNvSpPr>
                <p:nvPr/>
              </p:nvSpPr>
              <p:spPr>
                <a:xfrm>
                  <a:off x="6855431" y="1487804"/>
                  <a:ext cx="549574" cy="461665"/>
                </a:xfrm>
                <a:prstGeom prst="rect">
                  <a:avLst/>
                </a:prstGeom>
                <a:blipFill>
                  <a:blip r:embed="rId34"/>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Rectangle 35">
                  <a:extLst>
                    <a:ext uri="{FF2B5EF4-FFF2-40B4-BE49-F238E27FC236}">
                      <a16:creationId xmlns:a16="http://schemas.microsoft.com/office/drawing/2014/main" id="{9F5CE625-5F9A-48A4-8C01-F18617C5E4BE}"/>
                    </a:ext>
                  </a:extLst>
                </p:cNvPr>
                <p:cNvSpPr/>
                <p:nvPr/>
              </p:nvSpPr>
              <p:spPr>
                <a:xfrm>
                  <a:off x="6860796" y="2895417"/>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xmlns="">
            <p:sp>
              <p:nvSpPr>
                <p:cNvPr id="24" name="Rectangle 35">
                  <a:extLst>
                    <a:ext uri="{FF2B5EF4-FFF2-40B4-BE49-F238E27FC236}">
                      <a16:creationId xmlns:a16="http://schemas.microsoft.com/office/drawing/2014/main" id="{9F5CE625-5F9A-48A4-8C01-F18617C5E4BE}"/>
                    </a:ext>
                  </a:extLst>
                </p:cNvPr>
                <p:cNvSpPr>
                  <a:spLocks noRot="1" noChangeAspect="1" noMove="1" noResize="1" noEditPoints="1" noAdjustHandles="1" noChangeArrowheads="1" noChangeShapeType="1" noTextEdit="1"/>
                </p:cNvSpPr>
                <p:nvPr/>
              </p:nvSpPr>
              <p:spPr>
                <a:xfrm>
                  <a:off x="6860796" y="2895417"/>
                  <a:ext cx="595548" cy="461665"/>
                </a:xfrm>
                <a:prstGeom prst="rect">
                  <a:avLst/>
                </a:prstGeom>
                <a:blipFill>
                  <a:blip r:embed="rId35"/>
                  <a:stretch>
                    <a:fillRect/>
                  </a:stretch>
                </a:blipFill>
              </p:spPr>
              <p:txBody>
                <a:bodyPr/>
                <a:lstStyle/>
                <a:p>
                  <a:r>
                    <a:rPr lang="pt-BR">
                      <a:noFill/>
                    </a:rPr>
                    <a:t> </a:t>
                  </a:r>
                </a:p>
              </p:txBody>
            </p:sp>
          </mc:Fallback>
        </mc:AlternateContent>
        <p:cxnSp>
          <p:nvCxnSpPr>
            <p:cNvPr id="26" name="Straight Arrow Connector 24">
              <a:extLst>
                <a:ext uri="{FF2B5EF4-FFF2-40B4-BE49-F238E27FC236}">
                  <a16:creationId xmlns:a16="http://schemas.microsoft.com/office/drawing/2014/main" id="{675CDDD4-1C3E-2A21-0458-FFADFBBEA996}"/>
                </a:ext>
              </a:extLst>
            </p:cNvPr>
            <p:cNvCxnSpPr>
              <a:cxnSpLocks/>
            </p:cNvCxnSpPr>
            <p:nvPr/>
          </p:nvCxnSpPr>
          <p:spPr>
            <a:xfrm>
              <a:off x="7174471" y="2157884"/>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6">
                  <a:extLst>
                    <a:ext uri="{FF2B5EF4-FFF2-40B4-BE49-F238E27FC236}">
                      <a16:creationId xmlns:a16="http://schemas.microsoft.com/office/drawing/2014/main" id="{E4EC27F4-F39D-6C98-B2C2-4D0CBF42E53A}"/>
                    </a:ext>
                  </a:extLst>
                </p:cNvPr>
                <p:cNvSpPr/>
                <p:nvPr/>
              </p:nvSpPr>
              <p:spPr>
                <a:xfrm>
                  <a:off x="6739987" y="1847713"/>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30" name="Rectangle 26">
                  <a:extLst>
                    <a:ext uri="{FF2B5EF4-FFF2-40B4-BE49-F238E27FC236}">
                      <a16:creationId xmlns:a16="http://schemas.microsoft.com/office/drawing/2014/main" id="{E4EC27F4-F39D-6C98-B2C2-4D0CBF42E53A}"/>
                    </a:ext>
                  </a:extLst>
                </p:cNvPr>
                <p:cNvSpPr>
                  <a:spLocks noRot="1" noChangeAspect="1" noMove="1" noResize="1" noEditPoints="1" noAdjustHandles="1" noChangeArrowheads="1" noChangeShapeType="1" noTextEdit="1"/>
                </p:cNvSpPr>
                <p:nvPr/>
              </p:nvSpPr>
              <p:spPr>
                <a:xfrm>
                  <a:off x="6739987" y="1847713"/>
                  <a:ext cx="556691" cy="461665"/>
                </a:xfrm>
                <a:prstGeom prst="rect">
                  <a:avLst/>
                </a:prstGeom>
                <a:blipFill>
                  <a:blip r:embed="rId36"/>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TextBox 15">
                  <a:extLst>
                    <a:ext uri="{FF2B5EF4-FFF2-40B4-BE49-F238E27FC236}">
                      <a16:creationId xmlns:a16="http://schemas.microsoft.com/office/drawing/2014/main" id="{9F5698C2-7D39-D849-9982-F15E5787F7FB}"/>
                    </a:ext>
                  </a:extLst>
                </p:cNvPr>
                <p:cNvSpPr txBox="1"/>
                <p:nvPr/>
              </p:nvSpPr>
              <p:spPr>
                <a:xfrm>
                  <a:off x="10648583" y="2232432"/>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31" name="TextBox 15">
                  <a:extLst>
                    <a:ext uri="{FF2B5EF4-FFF2-40B4-BE49-F238E27FC236}">
                      <a16:creationId xmlns:a16="http://schemas.microsoft.com/office/drawing/2014/main" id="{9F5698C2-7D39-D849-9982-F15E5787F7FB}"/>
                    </a:ext>
                  </a:extLst>
                </p:cNvPr>
                <p:cNvSpPr txBox="1">
                  <a:spLocks noRot="1" noChangeAspect="1" noMove="1" noResize="1" noEditPoints="1" noAdjustHandles="1" noChangeArrowheads="1" noChangeShapeType="1" noTextEdit="1"/>
                </p:cNvSpPr>
                <p:nvPr/>
              </p:nvSpPr>
              <p:spPr>
                <a:xfrm>
                  <a:off x="10648583" y="2232432"/>
                  <a:ext cx="287675" cy="369332"/>
                </a:xfrm>
                <a:prstGeom prst="rect">
                  <a:avLst/>
                </a:prstGeom>
                <a:blipFill>
                  <a:blip r:embed="rId37"/>
                  <a:stretch>
                    <a:fillRect r="-6383"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Rectangle 34">
                  <a:extLst>
                    <a:ext uri="{FF2B5EF4-FFF2-40B4-BE49-F238E27FC236}">
                      <a16:creationId xmlns:a16="http://schemas.microsoft.com/office/drawing/2014/main" id="{3316E6DE-F080-A8E8-C057-26F9215DC588}"/>
                    </a:ext>
                  </a:extLst>
                </p:cNvPr>
                <p:cNvSpPr/>
                <p:nvPr/>
              </p:nvSpPr>
              <p:spPr>
                <a:xfrm>
                  <a:off x="7614440" y="168072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32" name="Rectangle 34">
                  <a:extLst>
                    <a:ext uri="{FF2B5EF4-FFF2-40B4-BE49-F238E27FC236}">
                      <a16:creationId xmlns:a16="http://schemas.microsoft.com/office/drawing/2014/main" id="{3316E6DE-F080-A8E8-C057-26F9215DC588}"/>
                    </a:ext>
                  </a:extLst>
                </p:cNvPr>
                <p:cNvSpPr>
                  <a:spLocks noRot="1" noChangeAspect="1" noMove="1" noResize="1" noEditPoints="1" noAdjustHandles="1" noChangeArrowheads="1" noChangeShapeType="1" noTextEdit="1"/>
                </p:cNvSpPr>
                <p:nvPr/>
              </p:nvSpPr>
              <p:spPr>
                <a:xfrm>
                  <a:off x="7614440" y="1680729"/>
                  <a:ext cx="501804" cy="369332"/>
                </a:xfrm>
                <a:prstGeom prst="rect">
                  <a:avLst/>
                </a:prstGeom>
                <a:blipFill>
                  <a:blip r:embed="rId3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Rectangle 34">
                  <a:extLst>
                    <a:ext uri="{FF2B5EF4-FFF2-40B4-BE49-F238E27FC236}">
                      <a16:creationId xmlns:a16="http://schemas.microsoft.com/office/drawing/2014/main" id="{C300FF43-0B9B-B5DB-3AC4-AA6BBB41F4E1}"/>
                    </a:ext>
                  </a:extLst>
                </p:cNvPr>
                <p:cNvSpPr/>
                <p:nvPr/>
              </p:nvSpPr>
              <p:spPr>
                <a:xfrm>
                  <a:off x="7328365" y="1899732"/>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3" name="Rectangle 34">
                  <a:extLst>
                    <a:ext uri="{FF2B5EF4-FFF2-40B4-BE49-F238E27FC236}">
                      <a16:creationId xmlns:a16="http://schemas.microsoft.com/office/drawing/2014/main" id="{C300FF43-0B9B-B5DB-3AC4-AA6BBB41F4E1}"/>
                    </a:ext>
                  </a:extLst>
                </p:cNvPr>
                <p:cNvSpPr>
                  <a:spLocks noRot="1" noChangeAspect="1" noMove="1" noResize="1" noEditPoints="1" noAdjustHandles="1" noChangeArrowheads="1" noChangeShapeType="1" noTextEdit="1"/>
                </p:cNvSpPr>
                <p:nvPr/>
              </p:nvSpPr>
              <p:spPr>
                <a:xfrm>
                  <a:off x="7328365" y="1899732"/>
                  <a:ext cx="507126" cy="369332"/>
                </a:xfrm>
                <a:prstGeom prst="rect">
                  <a:avLst/>
                </a:prstGeom>
                <a:blipFill>
                  <a:blip r:embed="rId3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Rectangle 34">
                  <a:extLst>
                    <a:ext uri="{FF2B5EF4-FFF2-40B4-BE49-F238E27FC236}">
                      <a16:creationId xmlns:a16="http://schemas.microsoft.com/office/drawing/2014/main" id="{4B917CB3-5564-FD43-2D7D-EE28A56A18AA}"/>
                    </a:ext>
                  </a:extLst>
                </p:cNvPr>
                <p:cNvSpPr/>
                <p:nvPr/>
              </p:nvSpPr>
              <p:spPr>
                <a:xfrm>
                  <a:off x="7286051" y="2242427"/>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xmlns="">
            <p:sp>
              <p:nvSpPr>
                <p:cNvPr id="34" name="Rectangle 34">
                  <a:extLst>
                    <a:ext uri="{FF2B5EF4-FFF2-40B4-BE49-F238E27FC236}">
                      <a16:creationId xmlns:a16="http://schemas.microsoft.com/office/drawing/2014/main" id="{4B917CB3-5564-FD43-2D7D-EE28A56A18AA}"/>
                    </a:ext>
                  </a:extLst>
                </p:cNvPr>
                <p:cNvSpPr>
                  <a:spLocks noRot="1" noChangeAspect="1" noMove="1" noResize="1" noEditPoints="1" noAdjustHandles="1" noChangeArrowheads="1" noChangeShapeType="1" noTextEdit="1"/>
                </p:cNvSpPr>
                <p:nvPr/>
              </p:nvSpPr>
              <p:spPr>
                <a:xfrm>
                  <a:off x="7286051" y="2242427"/>
                  <a:ext cx="516873" cy="369332"/>
                </a:xfrm>
                <a:prstGeom prst="rect">
                  <a:avLst/>
                </a:prstGeom>
                <a:blipFill>
                  <a:blip r:embed="rId4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Rectangle 34">
                  <a:extLst>
                    <a:ext uri="{FF2B5EF4-FFF2-40B4-BE49-F238E27FC236}">
                      <a16:creationId xmlns:a16="http://schemas.microsoft.com/office/drawing/2014/main" id="{70921309-B309-63C7-D631-D60CC089AFCB}"/>
                    </a:ext>
                  </a:extLst>
                </p:cNvPr>
                <p:cNvSpPr/>
                <p:nvPr/>
              </p:nvSpPr>
              <p:spPr>
                <a:xfrm>
                  <a:off x="7219004" y="2690307"/>
                  <a:ext cx="536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xmlns="">
            <p:sp>
              <p:nvSpPr>
                <p:cNvPr id="37" name="Rectangle 34">
                  <a:extLst>
                    <a:ext uri="{FF2B5EF4-FFF2-40B4-BE49-F238E27FC236}">
                      <a16:creationId xmlns:a16="http://schemas.microsoft.com/office/drawing/2014/main" id="{70921309-B309-63C7-D631-D60CC089AFCB}"/>
                    </a:ext>
                  </a:extLst>
                </p:cNvPr>
                <p:cNvSpPr>
                  <a:spLocks noRot="1" noChangeAspect="1" noMove="1" noResize="1" noEditPoints="1" noAdjustHandles="1" noChangeArrowheads="1" noChangeShapeType="1" noTextEdit="1"/>
                </p:cNvSpPr>
                <p:nvPr/>
              </p:nvSpPr>
              <p:spPr>
                <a:xfrm>
                  <a:off x="7219004" y="2690307"/>
                  <a:ext cx="536237" cy="369332"/>
                </a:xfrm>
                <a:prstGeom prst="rect">
                  <a:avLst/>
                </a:prstGeom>
                <a:blipFill>
                  <a:blip r:embed="rId4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BE498A86-D0E2-5853-C3F2-B3CEFAAE0B6F}"/>
                    </a:ext>
                  </a:extLst>
                </p:cNvPr>
                <p:cNvSpPr txBox="1"/>
                <p:nvPr/>
              </p:nvSpPr>
              <p:spPr>
                <a:xfrm>
                  <a:off x="7353176" y="25626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8" name="CaixaDeTexto 37">
                  <a:extLst>
                    <a:ext uri="{FF2B5EF4-FFF2-40B4-BE49-F238E27FC236}">
                      <a16:creationId xmlns:a16="http://schemas.microsoft.com/office/drawing/2014/main" id="{BE498A86-D0E2-5853-C3F2-B3CEFAAE0B6F}"/>
                    </a:ext>
                  </a:extLst>
                </p:cNvPr>
                <p:cNvSpPr txBox="1">
                  <a:spLocks noRot="1" noChangeAspect="1" noMove="1" noResize="1" noEditPoints="1" noAdjustHandles="1" noChangeArrowheads="1" noChangeShapeType="1" noTextEdit="1"/>
                </p:cNvSpPr>
                <p:nvPr/>
              </p:nvSpPr>
              <p:spPr>
                <a:xfrm>
                  <a:off x="7353176" y="2562679"/>
                  <a:ext cx="904875" cy="369332"/>
                </a:xfrm>
                <a:prstGeom prst="rect">
                  <a:avLst/>
                </a:prstGeom>
                <a:blipFill>
                  <a:blip r:embed="rId42"/>
                  <a:stretch>
                    <a:fillRect/>
                  </a:stretch>
                </a:blipFill>
              </p:spPr>
              <p:txBody>
                <a:bodyPr/>
                <a:lstStyle/>
                <a:p>
                  <a:r>
                    <a:rPr lang="pt-BR">
                      <a:noFill/>
                    </a:rPr>
                    <a:t> </a:t>
                  </a:r>
                </a:p>
              </p:txBody>
            </p:sp>
          </mc:Fallback>
        </mc:AlternateContent>
        <p:cxnSp>
          <p:nvCxnSpPr>
            <p:cNvPr id="39" name="Straight Arrow Connector 16">
              <a:extLst>
                <a:ext uri="{FF2B5EF4-FFF2-40B4-BE49-F238E27FC236}">
                  <a16:creationId xmlns:a16="http://schemas.microsoft.com/office/drawing/2014/main" id="{2A25CB62-99EE-17D4-B8F9-0400606B96A3}"/>
                </a:ext>
              </a:extLst>
            </p:cNvPr>
            <p:cNvCxnSpPr>
              <a:cxnSpLocks/>
            </p:cNvCxnSpPr>
            <p:nvPr/>
          </p:nvCxnSpPr>
          <p:spPr>
            <a:xfrm>
              <a:off x="8562657" y="1598804"/>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4">
                  <a:extLst>
                    <a:ext uri="{FF2B5EF4-FFF2-40B4-BE49-F238E27FC236}">
                      <a16:creationId xmlns:a16="http://schemas.microsoft.com/office/drawing/2014/main" id="{AF7A3560-6E5C-0587-1436-A9623C3530BA}"/>
                    </a:ext>
                  </a:extLst>
                </p:cNvPr>
                <p:cNvSpPr/>
                <p:nvPr/>
              </p:nvSpPr>
              <p:spPr>
                <a:xfrm>
                  <a:off x="8505078" y="1556151"/>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40" name="Rectangle 34">
                  <a:extLst>
                    <a:ext uri="{FF2B5EF4-FFF2-40B4-BE49-F238E27FC236}">
                      <a16:creationId xmlns:a16="http://schemas.microsoft.com/office/drawing/2014/main" id="{AF7A3560-6E5C-0587-1436-A9623C3530BA}"/>
                    </a:ext>
                  </a:extLst>
                </p:cNvPr>
                <p:cNvSpPr>
                  <a:spLocks noRot="1" noChangeAspect="1" noMove="1" noResize="1" noEditPoints="1" noAdjustHandles="1" noChangeArrowheads="1" noChangeShapeType="1" noTextEdit="1"/>
                </p:cNvSpPr>
                <p:nvPr/>
              </p:nvSpPr>
              <p:spPr>
                <a:xfrm>
                  <a:off x="8505078" y="1556151"/>
                  <a:ext cx="367665" cy="369332"/>
                </a:xfrm>
                <a:prstGeom prst="rect">
                  <a:avLst/>
                </a:prstGeom>
                <a:blipFill>
                  <a:blip r:embed="rId4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Rectangle 34">
                  <a:extLst>
                    <a:ext uri="{FF2B5EF4-FFF2-40B4-BE49-F238E27FC236}">
                      <a16:creationId xmlns:a16="http://schemas.microsoft.com/office/drawing/2014/main" id="{720E4C3F-AF1B-6A0F-3A64-26369C054147}"/>
                    </a:ext>
                  </a:extLst>
                </p:cNvPr>
                <p:cNvSpPr/>
                <p:nvPr/>
              </p:nvSpPr>
              <p:spPr>
                <a:xfrm>
                  <a:off x="8379754" y="1259163"/>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41" name="Rectangle 34">
                  <a:extLst>
                    <a:ext uri="{FF2B5EF4-FFF2-40B4-BE49-F238E27FC236}">
                      <a16:creationId xmlns:a16="http://schemas.microsoft.com/office/drawing/2014/main" id="{720E4C3F-AF1B-6A0F-3A64-26369C054147}"/>
                    </a:ext>
                  </a:extLst>
                </p:cNvPr>
                <p:cNvSpPr>
                  <a:spLocks noRot="1" noChangeAspect="1" noMove="1" noResize="1" noEditPoints="1" noAdjustHandles="1" noChangeArrowheads="1" noChangeShapeType="1" noTextEdit="1"/>
                </p:cNvSpPr>
                <p:nvPr/>
              </p:nvSpPr>
              <p:spPr>
                <a:xfrm>
                  <a:off x="8379754" y="1259163"/>
                  <a:ext cx="365805" cy="369332"/>
                </a:xfrm>
                <a:prstGeom prst="rect">
                  <a:avLst/>
                </a:prstGeom>
                <a:blipFill>
                  <a:blip r:embed="rId44"/>
                  <a:stretch>
                    <a:fillRect/>
                  </a:stretch>
                </a:blipFill>
              </p:spPr>
              <p:txBody>
                <a:bodyPr/>
                <a:lstStyle/>
                <a:p>
                  <a:r>
                    <a:rPr lang="pt-BR">
                      <a:noFill/>
                    </a:rPr>
                    <a:t> </a:t>
                  </a:r>
                </a:p>
              </p:txBody>
            </p:sp>
          </mc:Fallback>
        </mc:AlternateContent>
        <p:sp>
          <p:nvSpPr>
            <p:cNvPr id="43" name="Elipse 42">
              <a:extLst>
                <a:ext uri="{FF2B5EF4-FFF2-40B4-BE49-F238E27FC236}">
                  <a16:creationId xmlns:a16="http://schemas.microsoft.com/office/drawing/2014/main" id="{7BC59880-3162-D65B-B547-F870A0CF444D}"/>
                </a:ext>
              </a:extLst>
            </p:cNvPr>
            <p:cNvSpPr/>
            <p:nvPr/>
          </p:nvSpPr>
          <p:spPr>
            <a:xfrm>
              <a:off x="8076657" y="1960754"/>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19">
                  <a:extLst>
                    <a:ext uri="{FF2B5EF4-FFF2-40B4-BE49-F238E27FC236}">
                      <a16:creationId xmlns:a16="http://schemas.microsoft.com/office/drawing/2014/main" id="{DF789ADD-58AD-21BE-42CE-8FF68E7629B6}"/>
                    </a:ext>
                  </a:extLst>
                </p:cNvPr>
                <p:cNvSpPr txBox="1"/>
                <p:nvPr/>
              </p:nvSpPr>
              <p:spPr>
                <a:xfrm>
                  <a:off x="8645896" y="2055790"/>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xmlns="">
            <p:sp>
              <p:nvSpPr>
                <p:cNvPr id="44" name="TextBox 19">
                  <a:extLst>
                    <a:ext uri="{FF2B5EF4-FFF2-40B4-BE49-F238E27FC236}">
                      <a16:creationId xmlns:a16="http://schemas.microsoft.com/office/drawing/2014/main" id="{DF789ADD-58AD-21BE-42CE-8FF68E7629B6}"/>
                    </a:ext>
                  </a:extLst>
                </p:cNvPr>
                <p:cNvSpPr txBox="1">
                  <a:spLocks noRot="1" noChangeAspect="1" noMove="1" noResize="1" noEditPoints="1" noAdjustHandles="1" noChangeArrowheads="1" noChangeShapeType="1" noTextEdit="1"/>
                </p:cNvSpPr>
                <p:nvPr/>
              </p:nvSpPr>
              <p:spPr>
                <a:xfrm>
                  <a:off x="8645896" y="2055790"/>
                  <a:ext cx="128860" cy="837665"/>
                </a:xfrm>
                <a:prstGeom prst="rect">
                  <a:avLst/>
                </a:prstGeom>
                <a:blipFill>
                  <a:blip r:embed="rId45"/>
                  <a:stretch>
                    <a:fillRect l="-209524"/>
                  </a:stretch>
                </a:blipFill>
              </p:spPr>
              <p:txBody>
                <a:bodyPr/>
                <a:lstStyle/>
                <a:p>
                  <a:r>
                    <a:rPr lang="pt-BR">
                      <a:noFill/>
                    </a:rPr>
                    <a:t> </a:t>
                  </a:r>
                </a:p>
              </p:txBody>
            </p:sp>
          </mc:Fallback>
        </mc:AlternateContent>
        <p:sp>
          <p:nvSpPr>
            <p:cNvPr id="45" name="Retângulo 44">
              <a:extLst>
                <a:ext uri="{FF2B5EF4-FFF2-40B4-BE49-F238E27FC236}">
                  <a16:creationId xmlns:a16="http://schemas.microsoft.com/office/drawing/2014/main" id="{0EA5B236-D4C7-AAC3-FD35-91890DC8C093}"/>
                </a:ext>
              </a:extLst>
            </p:cNvPr>
            <p:cNvSpPr/>
            <p:nvPr/>
          </p:nvSpPr>
          <p:spPr>
            <a:xfrm>
              <a:off x="9607050" y="2214291"/>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6" name="TextBox 28">
                  <a:extLst>
                    <a:ext uri="{FF2B5EF4-FFF2-40B4-BE49-F238E27FC236}">
                      <a16:creationId xmlns:a16="http://schemas.microsoft.com/office/drawing/2014/main" id="{BA0D270F-BEF9-1AD7-E5E0-0B1DADC2C689}"/>
                    </a:ext>
                  </a:extLst>
                </p:cNvPr>
                <p:cNvSpPr txBox="1"/>
                <p:nvPr/>
              </p:nvSpPr>
              <p:spPr>
                <a:xfrm>
                  <a:off x="9643370" y="2246698"/>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xmlns="">
            <p:sp>
              <p:nvSpPr>
                <p:cNvPr id="46" name="TextBox 28">
                  <a:extLst>
                    <a:ext uri="{FF2B5EF4-FFF2-40B4-BE49-F238E27FC236}">
                      <a16:creationId xmlns:a16="http://schemas.microsoft.com/office/drawing/2014/main" id="{BA0D270F-BEF9-1AD7-E5E0-0B1DADC2C689}"/>
                    </a:ext>
                  </a:extLst>
                </p:cNvPr>
                <p:cNvSpPr txBox="1">
                  <a:spLocks noRot="1" noChangeAspect="1" noMove="1" noResize="1" noEditPoints="1" noAdjustHandles="1" noChangeArrowheads="1" noChangeShapeType="1" noTextEdit="1"/>
                </p:cNvSpPr>
                <p:nvPr/>
              </p:nvSpPr>
              <p:spPr>
                <a:xfrm>
                  <a:off x="9643370" y="2246698"/>
                  <a:ext cx="667500" cy="400110"/>
                </a:xfrm>
                <a:prstGeom prst="rect">
                  <a:avLst/>
                </a:prstGeom>
                <a:blipFill>
                  <a:blip r:embed="rId46"/>
                  <a:stretch>
                    <a:fillRect l="-5505" b="-15385"/>
                  </a:stretch>
                </a:blipFill>
              </p:spPr>
              <p:txBody>
                <a:bodyPr/>
                <a:lstStyle/>
                <a:p>
                  <a:r>
                    <a:rPr lang="pt-BR">
                      <a:noFill/>
                    </a:rPr>
                    <a:t> </a:t>
                  </a:r>
                </a:p>
              </p:txBody>
            </p:sp>
          </mc:Fallback>
        </mc:AlternateContent>
        <p:cxnSp>
          <p:nvCxnSpPr>
            <p:cNvPr id="47" name="Straight Arrow Connector 27">
              <a:extLst>
                <a:ext uri="{FF2B5EF4-FFF2-40B4-BE49-F238E27FC236}">
                  <a16:creationId xmlns:a16="http://schemas.microsoft.com/office/drawing/2014/main" id="{FE7D2774-BCCC-58FC-6841-F2144FAB1B52}"/>
                </a:ext>
              </a:extLst>
            </p:cNvPr>
            <p:cNvCxnSpPr>
              <a:cxnSpLocks/>
            </p:cNvCxnSpPr>
            <p:nvPr/>
          </p:nvCxnSpPr>
          <p:spPr>
            <a:xfrm>
              <a:off x="10289814" y="2444001"/>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have Esquerda 47">
              <a:extLst>
                <a:ext uri="{FF2B5EF4-FFF2-40B4-BE49-F238E27FC236}">
                  <a16:creationId xmlns:a16="http://schemas.microsoft.com/office/drawing/2014/main" id="{A85BDA81-676C-BBEE-1452-B9AB881BF249}"/>
                </a:ext>
              </a:extLst>
            </p:cNvPr>
            <p:cNvSpPr/>
            <p:nvPr/>
          </p:nvSpPr>
          <p:spPr>
            <a:xfrm rot="16200000">
              <a:off x="8589470" y="1419890"/>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9" name="Elipse 48">
              <a:extLst>
                <a:ext uri="{FF2B5EF4-FFF2-40B4-BE49-F238E27FC236}">
                  <a16:creationId xmlns:a16="http://schemas.microsoft.com/office/drawing/2014/main" id="{FFADAE37-E1A3-D571-0B9E-0D58F03EE1CD}"/>
                </a:ext>
              </a:extLst>
            </p:cNvPr>
            <p:cNvSpPr/>
            <p:nvPr/>
          </p:nvSpPr>
          <p:spPr>
            <a:xfrm>
              <a:off x="8774041" y="418191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B1579F22-CFB5-7AD7-50FB-7099A6EA0C51}"/>
                </a:ext>
              </a:extLst>
            </p:cNvPr>
            <p:cNvSpPr/>
            <p:nvPr/>
          </p:nvSpPr>
          <p:spPr>
            <a:xfrm>
              <a:off x="9893315" y="415061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9FCC2844-4AC7-0A37-00A2-8D8A6DD63A4B}"/>
                </a:ext>
              </a:extLst>
            </p:cNvPr>
            <p:cNvSpPr txBox="1"/>
            <p:nvPr/>
          </p:nvSpPr>
          <p:spPr>
            <a:xfrm>
              <a:off x="6878783" y="5109336"/>
              <a:ext cx="1357482" cy="584775"/>
            </a:xfrm>
            <a:prstGeom prst="rect">
              <a:avLst/>
            </a:prstGeom>
            <a:noFill/>
          </p:spPr>
          <p:txBody>
            <a:bodyPr wrap="square" rtlCol="0">
              <a:spAutoFit/>
            </a:bodyPr>
            <a:lstStyle/>
            <a:p>
              <a:pPr algn="ctr"/>
              <a:r>
                <a:rPr lang="pt-BR" sz="1600" b="1" dirty="0"/>
                <a:t>Pesos ou parâmetros</a:t>
              </a:r>
            </a:p>
          </p:txBody>
        </p:sp>
        <p:cxnSp>
          <p:nvCxnSpPr>
            <p:cNvPr id="59" name="Conector: Curvo 58">
              <a:extLst>
                <a:ext uri="{FF2B5EF4-FFF2-40B4-BE49-F238E27FC236}">
                  <a16:creationId xmlns:a16="http://schemas.microsoft.com/office/drawing/2014/main" id="{8435D23A-4D03-E42F-2EC1-15BB15F7D72A}"/>
                </a:ext>
              </a:extLst>
            </p:cNvPr>
            <p:cNvCxnSpPr>
              <a:cxnSpLocks/>
              <a:stCxn id="49" idx="4"/>
            </p:cNvCxnSpPr>
            <p:nvPr/>
          </p:nvCxnSpPr>
          <p:spPr>
            <a:xfrm rot="5400000">
              <a:off x="8123151" y="4512709"/>
              <a:ext cx="783684" cy="91409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o 62">
              <a:extLst>
                <a:ext uri="{FF2B5EF4-FFF2-40B4-BE49-F238E27FC236}">
                  <a16:creationId xmlns:a16="http://schemas.microsoft.com/office/drawing/2014/main" id="{A61729B6-5D12-523D-8337-ED028BF535D8}"/>
                </a:ext>
              </a:extLst>
            </p:cNvPr>
            <p:cNvCxnSpPr>
              <a:cxnSpLocks/>
              <a:stCxn id="51" idx="4"/>
            </p:cNvCxnSpPr>
            <p:nvPr/>
          </p:nvCxnSpPr>
          <p:spPr>
            <a:xfrm rot="5400000">
              <a:off x="8690740" y="3961024"/>
              <a:ext cx="814984" cy="198616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tângulo 74">
              <a:extLst>
                <a:ext uri="{FF2B5EF4-FFF2-40B4-BE49-F238E27FC236}">
                  <a16:creationId xmlns:a16="http://schemas.microsoft.com/office/drawing/2014/main" id="{E30FC590-CD8A-1CA6-D23E-AEC1AA3A85D5}"/>
                </a:ext>
              </a:extLst>
            </p:cNvPr>
            <p:cNvSpPr/>
            <p:nvPr/>
          </p:nvSpPr>
          <p:spPr>
            <a:xfrm>
              <a:off x="7867445" y="5182573"/>
              <a:ext cx="190500" cy="2191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F94D6B36-7A4B-CFFF-D279-00CDE9EE3B46}"/>
                    </a:ext>
                  </a:extLst>
                </p:cNvPr>
                <p:cNvSpPr txBox="1"/>
                <p:nvPr/>
              </p:nvSpPr>
              <p:spPr>
                <a:xfrm>
                  <a:off x="9001085" y="2074669"/>
                  <a:ext cx="6478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latin typeface="Cambria Math" panose="02040503050406030204" pitchFamily="18" charset="0"/>
                          </a:rPr>
                          <m:t>𝑔</m:t>
                        </m:r>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2" name="CaixaDeTexto 61">
                  <a:extLst>
                    <a:ext uri="{FF2B5EF4-FFF2-40B4-BE49-F238E27FC236}">
                      <a16:creationId xmlns:a16="http://schemas.microsoft.com/office/drawing/2014/main" id="{F94D6B36-7A4B-CFFF-D279-00CDE9EE3B46}"/>
                    </a:ext>
                  </a:extLst>
                </p:cNvPr>
                <p:cNvSpPr txBox="1">
                  <a:spLocks noRot="1" noChangeAspect="1" noMove="1" noResize="1" noEditPoints="1" noAdjustHandles="1" noChangeArrowheads="1" noChangeShapeType="1" noTextEdit="1"/>
                </p:cNvSpPr>
                <p:nvPr/>
              </p:nvSpPr>
              <p:spPr>
                <a:xfrm>
                  <a:off x="9001085" y="2074669"/>
                  <a:ext cx="647859" cy="369332"/>
                </a:xfrm>
                <a:prstGeom prst="rect">
                  <a:avLst/>
                </a:prstGeom>
                <a:blipFill>
                  <a:blip r:embed="rId47"/>
                  <a:stretch>
                    <a:fillRect r="-3774" b="-13115"/>
                  </a:stretch>
                </a:blipFill>
              </p:spPr>
              <p:txBody>
                <a:bodyPr/>
                <a:lstStyle/>
                <a:p>
                  <a:r>
                    <a:rPr lang="pt-BR">
                      <a:noFill/>
                    </a:rPr>
                    <a:t> </a:t>
                  </a:r>
                </a:p>
              </p:txBody>
            </p:sp>
          </mc:Fallback>
        </mc:AlternateContent>
      </p:grpSp>
    </p:spTree>
    <p:extLst>
      <p:ext uri="{BB962C8B-B14F-4D97-AF65-F5344CB8AC3E}">
        <p14:creationId xmlns:p14="http://schemas.microsoft.com/office/powerpoint/2010/main" val="3051993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60C62A-2C4D-0891-FBF4-EDB217953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1671638"/>
            <a:ext cx="70675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322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ADA70499-5F4C-7280-58CF-93A5201DFBC5}"/>
              </a:ext>
            </a:extLst>
          </p:cNvPr>
          <p:cNvGrpSpPr/>
          <p:nvPr/>
        </p:nvGrpSpPr>
        <p:grpSpPr>
          <a:xfrm>
            <a:off x="175088" y="288925"/>
            <a:ext cx="6245816" cy="3343275"/>
            <a:chOff x="147411" y="2062162"/>
            <a:chExt cx="6245816" cy="3343275"/>
          </a:xfrm>
        </p:grpSpPr>
        <p:pic>
          <p:nvPicPr>
            <p:cNvPr id="5" name="Imagem 4">
              <a:extLst>
                <a:ext uri="{FF2B5EF4-FFF2-40B4-BE49-F238E27FC236}">
                  <a16:creationId xmlns:a16="http://schemas.microsoft.com/office/drawing/2014/main" id="{4CC52D1A-EAED-84EC-D5FF-8CC6C22B7E6D}"/>
                </a:ext>
              </a:extLst>
            </p:cNvPr>
            <p:cNvPicPr>
              <a:picLocks noChangeAspect="1"/>
            </p:cNvPicPr>
            <p:nvPr/>
          </p:nvPicPr>
          <p:blipFill>
            <a:blip r:embed="rId2"/>
            <a:stretch>
              <a:fillRect/>
            </a:stretch>
          </p:blipFill>
          <p:spPr>
            <a:xfrm>
              <a:off x="147411" y="2062162"/>
              <a:ext cx="2724150" cy="3343275"/>
            </a:xfrm>
            <a:prstGeom prst="rect">
              <a:avLst/>
            </a:prstGeom>
          </p:spPr>
        </p:pic>
        <p:pic>
          <p:nvPicPr>
            <p:cNvPr id="6" name="Imagem 5">
              <a:extLst>
                <a:ext uri="{FF2B5EF4-FFF2-40B4-BE49-F238E27FC236}">
                  <a16:creationId xmlns:a16="http://schemas.microsoft.com/office/drawing/2014/main" id="{AA62DF1B-9152-1890-1A8F-785205DDE63D}"/>
                </a:ext>
              </a:extLst>
            </p:cNvPr>
            <p:cNvPicPr>
              <a:picLocks noChangeAspect="1"/>
            </p:cNvPicPr>
            <p:nvPr/>
          </p:nvPicPr>
          <p:blipFill>
            <a:blip r:embed="rId3"/>
            <a:stretch>
              <a:fillRect/>
            </a:stretch>
          </p:blipFill>
          <p:spPr>
            <a:xfrm>
              <a:off x="3623582" y="2105023"/>
              <a:ext cx="2769645" cy="3300413"/>
            </a:xfrm>
            <a:prstGeom prst="rect">
              <a:avLst/>
            </a:prstGeom>
          </p:spPr>
        </p:pic>
        <p:sp>
          <p:nvSpPr>
            <p:cNvPr id="7" name="CaixaDeTexto 6">
              <a:extLst>
                <a:ext uri="{FF2B5EF4-FFF2-40B4-BE49-F238E27FC236}">
                  <a16:creationId xmlns:a16="http://schemas.microsoft.com/office/drawing/2014/main" id="{8457CA80-4A6C-C0AC-0553-D72DFECA5D4B}"/>
                </a:ext>
              </a:extLst>
            </p:cNvPr>
            <p:cNvSpPr txBox="1"/>
            <p:nvPr/>
          </p:nvSpPr>
          <p:spPr>
            <a:xfrm>
              <a:off x="2503557" y="3896520"/>
              <a:ext cx="1488029" cy="707886"/>
            </a:xfrm>
            <a:prstGeom prst="rect">
              <a:avLst/>
            </a:prstGeom>
            <a:noFill/>
          </p:spPr>
          <p:txBody>
            <a:bodyPr wrap="square" rtlCol="0">
              <a:spAutoFit/>
            </a:bodyPr>
            <a:lstStyle/>
            <a:p>
              <a:pPr algn="ctr"/>
              <a:r>
                <a:rPr lang="pt-BR" sz="2000" b="1" dirty="0"/>
                <a:t>Podando sinapses</a:t>
              </a:r>
            </a:p>
          </p:txBody>
        </p:sp>
        <p:sp>
          <p:nvSpPr>
            <p:cNvPr id="8" name="Seta: para a Direita 7">
              <a:extLst>
                <a:ext uri="{FF2B5EF4-FFF2-40B4-BE49-F238E27FC236}">
                  <a16:creationId xmlns:a16="http://schemas.microsoft.com/office/drawing/2014/main" id="{07D3EECF-6CAE-3AAE-1BB2-B897023A7BAF}"/>
                </a:ext>
              </a:extLst>
            </p:cNvPr>
            <p:cNvSpPr/>
            <p:nvPr/>
          </p:nvSpPr>
          <p:spPr>
            <a:xfrm>
              <a:off x="2769253" y="3411888"/>
              <a:ext cx="1033490"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grpSp>
        <p:nvGrpSpPr>
          <p:cNvPr id="9" name="Agrupar 8">
            <a:extLst>
              <a:ext uri="{FF2B5EF4-FFF2-40B4-BE49-F238E27FC236}">
                <a16:creationId xmlns:a16="http://schemas.microsoft.com/office/drawing/2014/main" id="{FCDBF45F-2C77-1F17-F85A-FF0A84BF1273}"/>
              </a:ext>
            </a:extLst>
          </p:cNvPr>
          <p:cNvGrpSpPr/>
          <p:nvPr/>
        </p:nvGrpSpPr>
        <p:grpSpPr>
          <a:xfrm>
            <a:off x="5721090" y="3429000"/>
            <a:ext cx="6240633" cy="3257550"/>
            <a:chOff x="147411" y="2267745"/>
            <a:chExt cx="6240633" cy="3257550"/>
          </a:xfrm>
        </p:grpSpPr>
        <p:pic>
          <p:nvPicPr>
            <p:cNvPr id="10" name="Imagem 9">
              <a:extLst>
                <a:ext uri="{FF2B5EF4-FFF2-40B4-BE49-F238E27FC236}">
                  <a16:creationId xmlns:a16="http://schemas.microsoft.com/office/drawing/2014/main" id="{E066974B-52F3-F181-E04A-46571070A3CC}"/>
                </a:ext>
              </a:extLst>
            </p:cNvPr>
            <p:cNvPicPr>
              <a:picLocks noChangeAspect="1"/>
            </p:cNvPicPr>
            <p:nvPr/>
          </p:nvPicPr>
          <p:blipFill>
            <a:blip r:embed="rId4"/>
            <a:stretch>
              <a:fillRect/>
            </a:stretch>
          </p:blipFill>
          <p:spPr>
            <a:xfrm>
              <a:off x="147411" y="2267745"/>
              <a:ext cx="2733675" cy="3257550"/>
            </a:xfrm>
            <a:prstGeom prst="rect">
              <a:avLst/>
            </a:prstGeom>
          </p:spPr>
        </p:pic>
        <p:pic>
          <p:nvPicPr>
            <p:cNvPr id="11" name="Imagem 10">
              <a:extLst>
                <a:ext uri="{FF2B5EF4-FFF2-40B4-BE49-F238E27FC236}">
                  <a16:creationId xmlns:a16="http://schemas.microsoft.com/office/drawing/2014/main" id="{04A29C3D-9465-5049-B79F-7EB414F7D063}"/>
                </a:ext>
              </a:extLst>
            </p:cNvPr>
            <p:cNvPicPr>
              <a:picLocks noChangeAspect="1"/>
            </p:cNvPicPr>
            <p:nvPr/>
          </p:nvPicPr>
          <p:blipFill>
            <a:blip r:embed="rId5"/>
            <a:stretch>
              <a:fillRect/>
            </a:stretch>
          </p:blipFill>
          <p:spPr>
            <a:xfrm>
              <a:off x="3638289" y="2267745"/>
              <a:ext cx="2749755" cy="3257550"/>
            </a:xfrm>
            <a:prstGeom prst="rect">
              <a:avLst/>
            </a:prstGeom>
          </p:spPr>
        </p:pic>
        <p:sp>
          <p:nvSpPr>
            <p:cNvPr id="12" name="Seta: para a Direita 11">
              <a:extLst>
                <a:ext uri="{FF2B5EF4-FFF2-40B4-BE49-F238E27FC236}">
                  <a16:creationId xmlns:a16="http://schemas.microsoft.com/office/drawing/2014/main" id="{CC880295-AF7E-C4D1-630B-3759258819F6}"/>
                </a:ext>
              </a:extLst>
            </p:cNvPr>
            <p:cNvSpPr/>
            <p:nvPr/>
          </p:nvSpPr>
          <p:spPr>
            <a:xfrm>
              <a:off x="2757713" y="3429000"/>
              <a:ext cx="990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dirty="0"/>
            </a:p>
          </p:txBody>
        </p:sp>
        <p:sp>
          <p:nvSpPr>
            <p:cNvPr id="13" name="CaixaDeTexto 12">
              <a:extLst>
                <a:ext uri="{FF2B5EF4-FFF2-40B4-BE49-F238E27FC236}">
                  <a16:creationId xmlns:a16="http://schemas.microsoft.com/office/drawing/2014/main" id="{0187D364-76F6-05D8-7BB5-3A6AD376A90A}"/>
                </a:ext>
              </a:extLst>
            </p:cNvPr>
            <p:cNvSpPr txBox="1"/>
            <p:nvPr/>
          </p:nvSpPr>
          <p:spPr>
            <a:xfrm>
              <a:off x="2235007" y="3896520"/>
              <a:ext cx="1930400" cy="707886"/>
            </a:xfrm>
            <a:prstGeom prst="rect">
              <a:avLst/>
            </a:prstGeom>
            <a:noFill/>
          </p:spPr>
          <p:txBody>
            <a:bodyPr wrap="square" rtlCol="0">
              <a:spAutoFit/>
            </a:bodyPr>
            <a:lstStyle/>
            <a:p>
              <a:pPr algn="ctr"/>
              <a:r>
                <a:rPr lang="pt-BR" sz="2000" b="1" dirty="0"/>
                <a:t>Podando neurônios</a:t>
              </a:r>
            </a:p>
          </p:txBody>
        </p:sp>
      </p:grpSp>
    </p:spTree>
    <p:extLst>
      <p:ext uri="{BB962C8B-B14F-4D97-AF65-F5344CB8AC3E}">
        <p14:creationId xmlns:p14="http://schemas.microsoft.com/office/powerpoint/2010/main" val="12800350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D9727B67-0830-DD3F-CD9F-89AD737785A6}"/>
              </a:ext>
            </a:extLst>
          </p:cNvPr>
          <p:cNvGrpSpPr/>
          <p:nvPr/>
        </p:nvGrpSpPr>
        <p:grpSpPr>
          <a:xfrm>
            <a:off x="2493685" y="1834634"/>
            <a:ext cx="5918132" cy="3188732"/>
            <a:chOff x="177868" y="1769237"/>
            <a:chExt cx="5918132" cy="3188732"/>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177869" y="2138569"/>
              <a:ext cx="2771775" cy="2819400"/>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3324225" y="2138569"/>
              <a:ext cx="2771775" cy="28003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2855583" y="342900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A99D119-A87A-2532-E305-5267108E2618}"/>
                </a:ext>
              </a:extLst>
            </p:cNvPr>
            <p:cNvSpPr txBox="1"/>
            <p:nvPr/>
          </p:nvSpPr>
          <p:spPr>
            <a:xfrm>
              <a:off x="177868" y="1769237"/>
              <a:ext cx="2771775" cy="400110"/>
            </a:xfrm>
            <a:prstGeom prst="rect">
              <a:avLst/>
            </a:prstGeom>
            <a:noFill/>
          </p:spPr>
          <p:txBody>
            <a:bodyPr wrap="square" rtlCol="0">
              <a:spAutoFit/>
            </a:bodyPr>
            <a:lstStyle/>
            <a:p>
              <a:pPr algn="ctr"/>
              <a:r>
                <a:rPr lang="pt-BR" sz="2000"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3324224" y="1769237"/>
              <a:ext cx="2771774" cy="400110"/>
            </a:xfrm>
            <a:prstGeom prst="rect">
              <a:avLst/>
            </a:prstGeom>
            <a:noFill/>
          </p:spPr>
          <p:txBody>
            <a:bodyPr wrap="square" rtlCol="0">
              <a:spAutoFit/>
            </a:bodyPr>
            <a:lstStyle/>
            <a:p>
              <a:pPr algn="ctr"/>
              <a:r>
                <a:rPr lang="pt-BR" sz="2000" b="1" dirty="0"/>
                <a:t>Aluno</a:t>
              </a:r>
            </a:p>
          </p:txBody>
        </p:sp>
      </p:grpSp>
    </p:spTree>
    <p:extLst>
      <p:ext uri="{BB962C8B-B14F-4D97-AF65-F5344CB8AC3E}">
        <p14:creationId xmlns:p14="http://schemas.microsoft.com/office/powerpoint/2010/main" val="22114810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Agrupar 11">
            <a:extLst>
              <a:ext uri="{FF2B5EF4-FFF2-40B4-BE49-F238E27FC236}">
                <a16:creationId xmlns:a16="http://schemas.microsoft.com/office/drawing/2014/main" id="{91E12368-0E8A-EBD6-294C-598DEE30A6E4}"/>
              </a:ext>
            </a:extLst>
          </p:cNvPr>
          <p:cNvGrpSpPr/>
          <p:nvPr/>
        </p:nvGrpSpPr>
        <p:grpSpPr>
          <a:xfrm>
            <a:off x="796940" y="1552574"/>
            <a:ext cx="7524461" cy="3752850"/>
            <a:chOff x="796940" y="1552574"/>
            <a:chExt cx="7524461" cy="3752850"/>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796940" y="2828187"/>
              <a:ext cx="1329455" cy="1352298"/>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5238962" y="2828186"/>
              <a:ext cx="1338500" cy="1352299"/>
            </a:xfrm>
            <a:prstGeom prst="rect">
              <a:avLst/>
            </a:prstGeom>
          </p:spPr>
        </p:pic>
        <p:sp>
          <p:nvSpPr>
            <p:cNvPr id="8" name="CaixaDeTexto 7">
              <a:extLst>
                <a:ext uri="{FF2B5EF4-FFF2-40B4-BE49-F238E27FC236}">
                  <a16:creationId xmlns:a16="http://schemas.microsoft.com/office/drawing/2014/main" id="{CA99D119-A87A-2532-E305-5267108E2618}"/>
                </a:ext>
              </a:extLst>
            </p:cNvPr>
            <p:cNvSpPr txBox="1"/>
            <p:nvPr/>
          </p:nvSpPr>
          <p:spPr>
            <a:xfrm>
              <a:off x="796940" y="2458855"/>
              <a:ext cx="1329455" cy="369332"/>
            </a:xfrm>
            <a:prstGeom prst="rect">
              <a:avLst/>
            </a:prstGeom>
            <a:noFill/>
          </p:spPr>
          <p:txBody>
            <a:bodyPr wrap="square" rtlCol="0">
              <a:spAutoFit/>
            </a:bodyPr>
            <a:lstStyle/>
            <a:p>
              <a:pPr algn="ctr"/>
              <a:r>
                <a:rPr lang="pt-BR"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5238962" y="2458855"/>
              <a:ext cx="1310790" cy="369332"/>
            </a:xfrm>
            <a:prstGeom prst="rect">
              <a:avLst/>
            </a:prstGeom>
            <a:noFill/>
          </p:spPr>
          <p:txBody>
            <a:bodyPr wrap="square" rtlCol="0">
              <a:spAutoFit/>
            </a:bodyPr>
            <a:lstStyle/>
            <a:p>
              <a:pPr algn="ctr"/>
              <a:r>
                <a:rPr lang="pt-BR" b="1" dirty="0"/>
                <a:t>Aluno</a:t>
              </a:r>
              <a:endParaRPr lang="pt-BR" sz="2000" b="1" dirty="0"/>
            </a:p>
          </p:txBody>
        </p:sp>
        <p:pic>
          <p:nvPicPr>
            <p:cNvPr id="3" name="Imagem 2">
              <a:extLst>
                <a:ext uri="{FF2B5EF4-FFF2-40B4-BE49-F238E27FC236}">
                  <a16:creationId xmlns:a16="http://schemas.microsoft.com/office/drawing/2014/main" id="{4E566831-BD86-2074-9399-FA11B66FD33D}"/>
                </a:ext>
              </a:extLst>
            </p:cNvPr>
            <p:cNvPicPr>
              <a:picLocks noChangeAspect="1"/>
            </p:cNvPicPr>
            <p:nvPr/>
          </p:nvPicPr>
          <p:blipFill>
            <a:blip r:embed="rId4"/>
            <a:stretch>
              <a:fillRect/>
            </a:stretch>
          </p:blipFill>
          <p:spPr>
            <a:xfrm>
              <a:off x="2101317" y="1552574"/>
              <a:ext cx="2438400" cy="3752850"/>
            </a:xfrm>
            <a:prstGeom prst="rect">
              <a:avLst/>
            </a:prstGeom>
          </p:spPr>
        </p:pic>
        <p:pic>
          <p:nvPicPr>
            <p:cNvPr id="11" name="Imagem 10">
              <a:extLst>
                <a:ext uri="{FF2B5EF4-FFF2-40B4-BE49-F238E27FC236}">
                  <a16:creationId xmlns:a16="http://schemas.microsoft.com/office/drawing/2014/main" id="{AAD60DE6-5C9D-6C1F-F626-C6C59D33CB34}"/>
                </a:ext>
              </a:extLst>
            </p:cNvPr>
            <p:cNvPicPr>
              <a:picLocks noChangeAspect="1"/>
            </p:cNvPicPr>
            <p:nvPr/>
          </p:nvPicPr>
          <p:blipFill>
            <a:blip r:embed="rId5"/>
            <a:stretch>
              <a:fillRect/>
            </a:stretch>
          </p:blipFill>
          <p:spPr>
            <a:xfrm>
              <a:off x="6549751" y="2218460"/>
              <a:ext cx="1771650" cy="25717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4392711" y="326202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pic>
        <p:nvPicPr>
          <p:cNvPr id="2" name="Imagem 1">
            <a:extLst>
              <a:ext uri="{FF2B5EF4-FFF2-40B4-BE49-F238E27FC236}">
                <a16:creationId xmlns:a16="http://schemas.microsoft.com/office/drawing/2014/main" id="{8255F11E-488C-496B-4EE7-6E907D625AB7}"/>
              </a:ext>
            </a:extLst>
          </p:cNvPr>
          <p:cNvPicPr>
            <a:picLocks noChangeAspect="1"/>
          </p:cNvPicPr>
          <p:nvPr/>
        </p:nvPicPr>
        <p:blipFill rotWithShape="1">
          <a:blip r:embed="rId6"/>
          <a:srcRect l="1" r="2605"/>
          <a:stretch/>
        </p:blipFill>
        <p:spPr>
          <a:xfrm>
            <a:off x="8477491" y="4543570"/>
            <a:ext cx="2923572" cy="2106501"/>
          </a:xfrm>
          <a:prstGeom prst="rect">
            <a:avLst/>
          </a:prstGeom>
        </p:spPr>
      </p:pic>
    </p:spTree>
    <p:extLst>
      <p:ext uri="{BB962C8B-B14F-4D97-AF65-F5344CB8AC3E}">
        <p14:creationId xmlns:p14="http://schemas.microsoft.com/office/powerpoint/2010/main" val="2113079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O </a:t>
            </a:r>
            <a:r>
              <a:rPr lang="pt-BR" b="1" i="1" dirty="0"/>
              <a:t>corpo celular</a:t>
            </a:r>
            <a:r>
              <a:rPr lang="pt-BR" dirty="0"/>
              <a:t> realiza a </a:t>
            </a:r>
            <a:r>
              <a:rPr lang="pt-BR" b="1" i="1" dirty="0"/>
              <a:t>integração</a:t>
            </a:r>
            <a:r>
              <a:rPr lang="pt-BR" dirty="0"/>
              <a:t> dos </a:t>
            </a:r>
            <a:r>
              <a:rPr lang="pt-BR" b="1" i="1" dirty="0"/>
              <a:t>estímulos e gera impulsos</a:t>
            </a:r>
            <a:r>
              <a:rPr lang="pt-BR" dirty="0"/>
              <a:t>.</a:t>
            </a:r>
          </a:p>
          <a:p>
            <a:r>
              <a:rPr lang="pt-BR" dirty="0"/>
              <a:t>O </a:t>
            </a:r>
            <a:r>
              <a:rPr lang="pt-BR" b="1" i="1" dirty="0"/>
              <a:t>axônio</a:t>
            </a:r>
            <a:r>
              <a:rPr lang="pt-BR" dirty="0"/>
              <a:t> envia </a:t>
            </a:r>
            <a:r>
              <a:rPr lang="pt-BR" b="1" i="1" dirty="0"/>
              <a:t>impulsos</a:t>
            </a:r>
            <a:r>
              <a:rPr lang="pt-BR" dirty="0"/>
              <a:t> a outros neurônios através de seus </a:t>
            </a:r>
            <a:r>
              <a:rPr lang="pt-BR" b="1" i="1" dirty="0"/>
              <a:t>terminais</a:t>
            </a:r>
            <a:r>
              <a:rPr lang="pt-BR" dirty="0"/>
              <a:t>.</a:t>
            </a:r>
          </a:p>
          <a:p>
            <a:r>
              <a:rPr lang="pt-BR" dirty="0"/>
              <a:t>Os neurônios se comunicam uns com os outros através das </a:t>
            </a:r>
            <a:r>
              <a:rPr lang="pt-BR" b="1" i="1" dirty="0"/>
              <a:t>sinapses</a:t>
            </a:r>
            <a:r>
              <a:rPr lang="pt-BR" dirty="0"/>
              <a:t>.</a:t>
            </a:r>
          </a:p>
          <a:p>
            <a:r>
              <a:rPr lang="pt-BR" b="1" i="1" dirty="0"/>
              <a:t>Sinapses</a:t>
            </a:r>
            <a:r>
              <a:rPr lang="pt-BR" dirty="0"/>
              <a:t> são os </a:t>
            </a:r>
            <a:r>
              <a:rPr lang="pt-BR" b="1" i="1" dirty="0"/>
              <a:t>pontos de contato </a:t>
            </a:r>
            <a:r>
              <a:rPr lang="pt-BR" dirty="0"/>
              <a:t>entre os </a:t>
            </a:r>
            <a:r>
              <a:rPr lang="pt-BR" b="1" i="1" dirty="0"/>
              <a:t>dentritos</a:t>
            </a:r>
            <a:r>
              <a:rPr lang="pt-BR" dirty="0"/>
              <a:t> de um neurônio e os </a:t>
            </a:r>
            <a:r>
              <a:rPr lang="pt-BR" b="1" i="1" dirty="0"/>
              <a:t>terminais do axônio </a:t>
            </a:r>
            <a:r>
              <a:rPr lang="pt-BR" dirty="0"/>
              <a:t>de outros neurônios.</a:t>
            </a:r>
          </a:p>
        </p:txBody>
      </p:sp>
      <p:grpSp>
        <p:nvGrpSpPr>
          <p:cNvPr id="4" name="Agrupar 3">
            <a:extLst>
              <a:ext uri="{FF2B5EF4-FFF2-40B4-BE49-F238E27FC236}">
                <a16:creationId xmlns:a16="http://schemas.microsoft.com/office/drawing/2014/main" id="{2D96ECB5-848A-C88C-056F-52DA508E7224}"/>
              </a:ext>
            </a:extLst>
          </p:cNvPr>
          <p:cNvGrpSpPr/>
          <p:nvPr/>
        </p:nvGrpSpPr>
        <p:grpSpPr>
          <a:xfrm>
            <a:off x="-71873" y="2058398"/>
            <a:ext cx="5701148" cy="3587746"/>
            <a:chOff x="-71873" y="2058398"/>
            <a:chExt cx="5701148" cy="3587746"/>
          </a:xfrm>
        </p:grpSpPr>
        <p:pic>
          <p:nvPicPr>
            <p:cNvPr id="6" name="Picture 6" descr="Explainer: What is a neuron? | Science News for Students">
              <a:extLst>
                <a:ext uri="{FF2B5EF4-FFF2-40B4-BE49-F238E27FC236}">
                  <a16:creationId xmlns:a16="http://schemas.microsoft.com/office/drawing/2014/main" id="{759A4CA3-01FF-6AF2-87C1-457853CE01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426AD33-5765-CC42-08C3-2BCF4841ED3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7" name="CaixaDeTexto 6">
                  <a:extLst>
                    <a:ext uri="{FF2B5EF4-FFF2-40B4-BE49-F238E27FC236}">
                      <a16:creationId xmlns:a16="http://schemas.microsoft.com/office/drawing/2014/main" id="{1426AD33-5765-CC42-08C3-2BCF4841ED3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3EB7877-CD22-CF2C-BF7F-0B3FC8CB3052}"/>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8" name="CaixaDeTexto 7">
                  <a:extLst>
                    <a:ext uri="{FF2B5EF4-FFF2-40B4-BE49-F238E27FC236}">
                      <a16:creationId xmlns:a16="http://schemas.microsoft.com/office/drawing/2014/main" id="{A3EB7877-CD22-CF2C-BF7F-0B3FC8CB3052}"/>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804298E-F08E-8578-9080-ECAB4DAD1CDE}"/>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9" name="CaixaDeTexto 8">
                  <a:extLst>
                    <a:ext uri="{FF2B5EF4-FFF2-40B4-BE49-F238E27FC236}">
                      <a16:creationId xmlns:a16="http://schemas.microsoft.com/office/drawing/2014/main" id="{2804298E-F08E-8578-9080-ECAB4DAD1CDE}"/>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22E6389-02E2-B0D7-830F-E940B5FE6251}"/>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10" name="CaixaDeTexto 9">
                  <a:extLst>
                    <a:ext uri="{FF2B5EF4-FFF2-40B4-BE49-F238E27FC236}">
                      <a16:creationId xmlns:a16="http://schemas.microsoft.com/office/drawing/2014/main" id="{222E6389-02E2-B0D7-830F-E940B5FE6251}"/>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2E4CAB-BAEC-70F9-C539-CC7474AF4E6E}"/>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11" name="CaixaDeTexto 10">
                  <a:extLst>
                    <a:ext uri="{FF2B5EF4-FFF2-40B4-BE49-F238E27FC236}">
                      <a16:creationId xmlns:a16="http://schemas.microsoft.com/office/drawing/2014/main" id="{B42E4CAB-BAEC-70F9-C539-CC7474AF4E6E}"/>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B8D382C-F476-6225-C2D1-63AD58286DDF}"/>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2" name="CaixaDeTexto 11">
                  <a:extLst>
                    <a:ext uri="{FF2B5EF4-FFF2-40B4-BE49-F238E27FC236}">
                      <a16:creationId xmlns:a16="http://schemas.microsoft.com/office/drawing/2014/main" id="{AB8D382C-F476-6225-C2D1-63AD58286DDF}"/>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A24BA65-3B24-6F73-B703-EE543DC29EDF}"/>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1A24BA65-3B24-6F73-B703-EE543DC29EDF}"/>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44E9EED-B077-89E6-B9E6-CD6C5BD17DE2}"/>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744E9EED-B077-89E6-B9E6-CD6C5BD17DE2}"/>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092CAD5F-0BF8-939D-F4EC-0F88C1A87020}"/>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5" name="CaixaDeTexto 14">
                  <a:extLst>
                    <a:ext uri="{FF2B5EF4-FFF2-40B4-BE49-F238E27FC236}">
                      <a16:creationId xmlns:a16="http://schemas.microsoft.com/office/drawing/2014/main" id="{092CAD5F-0BF8-939D-F4EC-0F88C1A87020}"/>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569B0F1-5032-81E0-38FD-0E985591A83A}"/>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6" name="CaixaDeTexto 15">
                  <a:extLst>
                    <a:ext uri="{FF2B5EF4-FFF2-40B4-BE49-F238E27FC236}">
                      <a16:creationId xmlns:a16="http://schemas.microsoft.com/office/drawing/2014/main" id="{0569B0F1-5032-81E0-38FD-0E985591A83A}"/>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pic>
        <p:nvPicPr>
          <p:cNvPr id="1026" name="Picture 2" descr="Sinapses: Partes, Funções e Tipos de sinapses - Psicoativo ...">
            <a:extLst>
              <a:ext uri="{FF2B5EF4-FFF2-40B4-BE49-F238E27FC236}">
                <a16:creationId xmlns:a16="http://schemas.microsoft.com/office/drawing/2014/main" id="{DAF695C8-FDDC-46FC-779C-6B1769BDD4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0344" y="5352460"/>
            <a:ext cx="2334440" cy="1388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22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Em termos bem simples, o funcionamento do </a:t>
            </a:r>
            <a:r>
              <a:rPr lang="pt-BR" b="1" i="1" dirty="0"/>
              <a:t>neurônio</a:t>
            </a:r>
            <a:r>
              <a:rPr lang="pt-BR" dirty="0"/>
              <a:t> pode ser explicado da seguinte forma:</a:t>
            </a:r>
          </a:p>
          <a:p>
            <a:pPr lvl="1">
              <a:buFont typeface="Wingdings" panose="05000000000000000000" pitchFamily="2" charset="2"/>
              <a:buChar char="§"/>
            </a:pPr>
            <a:r>
              <a:rPr lang="pt-BR" dirty="0"/>
              <a:t>Ele </a:t>
            </a:r>
            <a:r>
              <a:rPr lang="pt-BR" b="1" i="1" dirty="0"/>
              <a:t>recebe estímulos elétricos </a:t>
            </a:r>
            <a:r>
              <a:rPr lang="pt-BR" dirty="0"/>
              <a:t>a partir dos dendritos.</a:t>
            </a:r>
          </a:p>
          <a:p>
            <a:pPr lvl="1">
              <a:buFont typeface="Wingdings" panose="05000000000000000000" pitchFamily="2" charset="2"/>
              <a:buChar char="§"/>
            </a:pPr>
            <a:r>
              <a:rPr lang="pt-BR" dirty="0"/>
              <a:t>Esses </a:t>
            </a:r>
            <a:r>
              <a:rPr lang="pt-BR" b="1" i="1" dirty="0"/>
              <a:t>estímulos são somados </a:t>
            </a:r>
            <a:r>
              <a:rPr lang="pt-BR" dirty="0"/>
              <a:t>no corpo celular (</a:t>
            </a:r>
            <a:r>
              <a:rPr lang="pt-BR" i="1" dirty="0"/>
              <a:t>soma</a:t>
            </a:r>
            <a:r>
              <a:rPr lang="pt-BR" dirty="0"/>
              <a:t>).</a:t>
            </a:r>
          </a:p>
          <a:p>
            <a:pPr lvl="1">
              <a:buFont typeface="Wingdings" panose="05000000000000000000" pitchFamily="2" charset="2"/>
              <a:buChar char="§"/>
            </a:pPr>
            <a:r>
              <a:rPr lang="pt-BR" dirty="0"/>
              <a:t>Se a </a:t>
            </a:r>
            <a:r>
              <a:rPr lang="pt-BR" b="1" i="1" dirty="0"/>
              <a:t>soma dos estímulos </a:t>
            </a:r>
            <a:r>
              <a:rPr lang="pt-BR" dirty="0"/>
              <a:t>exceder um certo </a:t>
            </a:r>
            <a:r>
              <a:rPr lang="pt-BR" b="1" i="1" dirty="0"/>
              <a:t>limiar de ativação</a:t>
            </a:r>
            <a:r>
              <a:rPr lang="pt-BR" dirty="0"/>
              <a:t>, o </a:t>
            </a:r>
            <a:r>
              <a:rPr lang="pt-BR" b="1" i="1" dirty="0"/>
              <a:t>neurônio</a:t>
            </a:r>
            <a:r>
              <a:rPr lang="pt-BR" dirty="0"/>
              <a:t> gera um </a:t>
            </a:r>
            <a:r>
              <a:rPr lang="pt-BR" b="1" i="1" dirty="0"/>
              <a:t>impulso</a:t>
            </a:r>
            <a:r>
              <a:rPr lang="pt-BR" dirty="0"/>
              <a:t> (ou </a:t>
            </a:r>
            <a:r>
              <a:rPr lang="pt-BR" b="1" i="1" dirty="0"/>
              <a:t>potencial de ação</a:t>
            </a:r>
            <a:r>
              <a:rPr lang="pt-BR" dirty="0"/>
              <a:t>) que é enviado pelos terminais do axônio a outros neurônios através das </a:t>
            </a:r>
            <a:r>
              <a:rPr lang="pt-BR" b="1" i="1" dirty="0"/>
              <a:t>sinapses</a:t>
            </a:r>
            <a:r>
              <a:rPr lang="pt-BR" dirty="0"/>
              <a:t>.</a:t>
            </a:r>
          </a:p>
        </p:txBody>
      </p:sp>
      <p:pic>
        <p:nvPicPr>
          <p:cNvPr id="4" name="Picture 4" descr="4 -Potencial de ação em um membrana celular neuronal. | Download ...">
            <a:extLst>
              <a:ext uri="{FF2B5EF4-FFF2-40B4-BE49-F238E27FC236}">
                <a16:creationId xmlns:a16="http://schemas.microsoft.com/office/drawing/2014/main" id="{8D8030FA-31D6-D143-F6AE-EAED513397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1" t="7550" r="2824"/>
          <a:stretch/>
        </p:blipFill>
        <p:spPr bwMode="auto">
          <a:xfrm>
            <a:off x="602702" y="1970958"/>
            <a:ext cx="4616997" cy="43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1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6034206" y="1690688"/>
                <a:ext cx="6043494" cy="5167312"/>
              </a:xfrm>
            </p:spPr>
            <p:txBody>
              <a:bodyPr>
                <a:normAutofit/>
              </a:bodyPr>
              <a:lstStyle/>
              <a:p>
                <a:r>
                  <a:rPr lang="pt-BR" dirty="0"/>
                  <a:t>Baseado no entendimento do funcionamento do neurônio biológico, a partir de meados da década de 40, pesquisadores propuseram o modelo matemático ao lado. </a:t>
                </a:r>
              </a:p>
              <a:p>
                <a:pPr lvl="1">
                  <a:buFont typeface="Wingdings" panose="05000000000000000000" pitchFamily="2" charset="2"/>
                  <a:buChar char="§"/>
                </a:pPr>
                <a:r>
                  <a:rPr lang="pt-BR" b="0" i="0" dirty="0">
                    <a:effectLst/>
                  </a:rPr>
                  <a:t>É uma </a:t>
                </a:r>
                <a:r>
                  <a:rPr lang="pt-BR" b="1" i="1" dirty="0">
                    <a:effectLst/>
                  </a:rPr>
                  <a:t>simplificação e abstração </a:t>
                </a:r>
                <a:r>
                  <a:rPr lang="pt-BR" b="0" i="0" dirty="0">
                    <a:effectLst/>
                  </a:rPr>
                  <a:t>do funcionamento do neurônio biológico.</a:t>
                </a:r>
              </a:p>
              <a:p>
                <a:r>
                  <a:rPr lang="pt-BR" dirty="0"/>
                  <a:t>Os </a:t>
                </a:r>
                <a:r>
                  <a:rPr lang="pt-BR" b="1" i="1" dirty="0"/>
                  <a:t>estímulos</a:t>
                </a:r>
                <a:r>
                  <a:rPr lang="pt-BR" dirty="0"/>
                  <a:t>,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 </m:t>
                    </m:r>
                    <m:r>
                      <a:rPr lang="pt-BR" sz="2400" b="0" i="1" smtClean="0">
                        <a:latin typeface="Cambria Math" panose="02040503050406030204" pitchFamily="18" charset="0"/>
                      </a:rPr>
                      <m:t>𝐾</m:t>
                    </m:r>
                  </m:oMath>
                </a14:m>
                <a:r>
                  <a:rPr lang="pt-BR" dirty="0"/>
                  <a:t>, são multiplicados pelos </a:t>
                </a:r>
                <a:r>
                  <a:rPr lang="pt-BR" b="1" i="1" dirty="0"/>
                  <a:t>pesos sinápticos</a:t>
                </a:r>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𝑤</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a:t>, somados com o </a:t>
                </a:r>
                <a:r>
                  <a:rPr lang="pt-BR" b="1" i="1" dirty="0"/>
                  <a:t>peso de bias</a:t>
                </a:r>
                <a:r>
                  <a:rPr lang="pt-BR" dirty="0"/>
                  <a:t>, </a:t>
                </a:r>
                <a14:m>
                  <m:oMath xmlns:m="http://schemas.openxmlformats.org/officeDocument/2006/math">
                    <m:r>
                      <a:rPr lang="pt-BR" b="0" i="1" smtClean="0">
                        <a:latin typeface="Cambria Math" panose="02040503050406030204" pitchFamily="18" charset="0"/>
                      </a:rPr>
                      <m:t>𝑏</m:t>
                    </m:r>
                  </m:oMath>
                </a14:m>
                <a:r>
                  <a:rPr lang="pt-BR" dirty="0"/>
                  <a:t>,</a:t>
                </a:r>
                <a:r>
                  <a:rPr lang="pt-BR" b="1" i="1" dirty="0"/>
                  <a:t> </a:t>
                </a:r>
                <a:r>
                  <a:rPr lang="pt-BR" dirty="0"/>
                  <a:t>e o resultado é passado por uma </a:t>
                </a:r>
                <a:r>
                  <a:rPr lang="pt-BR" b="1" i="1" dirty="0"/>
                  <a:t>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p:txBody>
          </p:sp>
        </mc:Choice>
        <mc:Fallback xmlns="">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6034206" y="1690688"/>
                <a:ext cx="6043494" cy="5167312"/>
              </a:xfrm>
              <a:blipFill>
                <a:blip r:embed="rId3"/>
                <a:stretch>
                  <a:fillRect l="-1816" t="-1887" r="-242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B5A39511-41F6-F4F1-BA3F-9A287C51C073}"/>
              </a:ext>
            </a:extLst>
          </p:cNvPr>
          <p:cNvSpPr txBox="1"/>
          <p:nvPr/>
        </p:nvSpPr>
        <p:spPr>
          <a:xfrm>
            <a:off x="1897404" y="3768396"/>
            <a:ext cx="1495425" cy="523220"/>
          </a:xfrm>
          <a:prstGeom prst="rect">
            <a:avLst/>
          </a:prstGeom>
          <a:noFill/>
        </p:spPr>
        <p:txBody>
          <a:bodyPr wrap="square" rtlCol="0">
            <a:spAutoFit/>
          </a:bodyPr>
          <a:lstStyle/>
          <a:p>
            <a:pPr algn="ctr"/>
            <a:r>
              <a:rPr lang="pt-BR" sz="1400" dirty="0"/>
              <a:t>Soma ponderada dos estímulos</a:t>
            </a:r>
          </a:p>
        </p:txBody>
      </p:sp>
      <p:sp>
        <p:nvSpPr>
          <p:cNvPr id="5" name="CaixaDeTexto 4">
            <a:extLst>
              <a:ext uri="{FF2B5EF4-FFF2-40B4-BE49-F238E27FC236}">
                <a16:creationId xmlns:a16="http://schemas.microsoft.com/office/drawing/2014/main" id="{41ABEAFF-7ECD-135B-8EF6-58A24C4B6265}"/>
              </a:ext>
            </a:extLst>
          </p:cNvPr>
          <p:cNvSpPr txBox="1"/>
          <p:nvPr/>
        </p:nvSpPr>
        <p:spPr>
          <a:xfrm>
            <a:off x="3930451" y="3448468"/>
            <a:ext cx="1102245" cy="523220"/>
          </a:xfrm>
          <a:prstGeom prst="rect">
            <a:avLst/>
          </a:prstGeom>
          <a:noFill/>
        </p:spPr>
        <p:txBody>
          <a:bodyPr wrap="square" rtlCol="0">
            <a:spAutoFit/>
          </a:bodyPr>
          <a:lstStyle/>
          <a:p>
            <a:pPr algn="ctr"/>
            <a:r>
              <a:rPr lang="pt-BR" sz="1400" dirty="0"/>
              <a:t>Função de ativação</a:t>
            </a:r>
          </a:p>
        </p:txBody>
      </p:sp>
      <p:pic>
        <p:nvPicPr>
          <p:cNvPr id="7" name="Imagem 6">
            <a:extLst>
              <a:ext uri="{FF2B5EF4-FFF2-40B4-BE49-F238E27FC236}">
                <a16:creationId xmlns:a16="http://schemas.microsoft.com/office/drawing/2014/main" id="{915A98D5-4C5C-C265-4A66-A4312517AA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02" y="1770467"/>
            <a:ext cx="6043494" cy="4686312"/>
          </a:xfrm>
          <a:prstGeom prst="rect">
            <a:avLst/>
          </a:prstGeom>
        </p:spPr>
      </p:pic>
    </p:spTree>
    <p:extLst>
      <p:ext uri="{BB962C8B-B14F-4D97-AF65-F5344CB8AC3E}">
        <p14:creationId xmlns:p14="http://schemas.microsoft.com/office/powerpoint/2010/main" val="25294160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10733</TotalTime>
  <Words>8970</Words>
  <Application>Microsoft Office PowerPoint</Application>
  <PresentationFormat>Widescreen</PresentationFormat>
  <Paragraphs>607</Paragraphs>
  <Slides>65</Slides>
  <Notes>42</Notes>
  <HiddenSlides>0</HiddenSlides>
  <MMClips>0</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65</vt:i4>
      </vt:variant>
    </vt:vector>
  </HeadingPairs>
  <TitlesOfParts>
    <vt:vector size="78" baseType="lpstr">
      <vt:lpstr>Microsoft YaHei</vt:lpstr>
      <vt:lpstr>Arial</vt:lpstr>
      <vt:lpstr>Calibri</vt:lpstr>
      <vt:lpstr>Calibri Light</vt:lpstr>
      <vt:lpstr>Cambria Math</vt:lpstr>
      <vt:lpstr>CMR10</vt:lpstr>
      <vt:lpstr>CMSY10</vt:lpstr>
      <vt:lpstr>Google Sans</vt:lpstr>
      <vt:lpstr>NimbusRomNo9L-Medi</vt:lpstr>
      <vt:lpstr>NimbusRomNo9L-Regu</vt:lpstr>
      <vt:lpstr>Söhne</vt:lpstr>
      <vt:lpstr>Wingdings</vt:lpstr>
      <vt:lpstr>Tema do Office</vt:lpstr>
      <vt:lpstr>TP557 - Tópicos avançados em IoT e Machine Learning: Desafios do TinyML: Machine Learning</vt:lpstr>
      <vt:lpstr>Desafios da execução de ML em sistemas embarcados</vt:lpstr>
      <vt:lpstr>Deep Learning ou Aprendizado Profundo</vt:lpstr>
      <vt:lpstr>Deep Learning</vt:lpstr>
      <vt:lpstr>O que é uma rede neural artificial?</vt:lpstr>
      <vt:lpstr>Neurônio biológico</vt:lpstr>
      <vt:lpstr>Neurônio biológico</vt:lpstr>
      <vt:lpstr>Neurônio biológico</vt:lpstr>
      <vt:lpstr>Neurônio artificial</vt:lpstr>
      <vt:lpstr>Neurônio artificial</vt:lpstr>
      <vt:lpstr>Neurônio artificial</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Crescimento do tamanho dos modelos</vt:lpstr>
      <vt:lpstr>Crescimento do tamanho dos modelos</vt:lpstr>
      <vt:lpstr>Crescimento do tamanho dos modelos</vt:lpstr>
      <vt:lpstr>Necessidades computacionais (2012 - Atual)</vt:lpstr>
      <vt:lpstr>Necessidades computacionais (desde 1958)</vt:lpstr>
      <vt:lpstr>Necessidades computacionais (desde 1958)</vt:lpstr>
      <vt:lpstr>Consequências do aumento da capacidade</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Como executar modelos de ML em dispositivos tinyML?</vt:lpstr>
      <vt:lpstr>Como executar modelos de ML em dispositivos tinyML?</vt:lpstr>
      <vt:lpstr>Técnicas de compressão dos modelos</vt:lpstr>
      <vt:lpstr>Pruning</vt:lpstr>
      <vt:lpstr>Pruning</vt:lpstr>
      <vt:lpstr>Quantização</vt:lpstr>
      <vt:lpstr>Quantização</vt:lpstr>
      <vt:lpstr>Clustering</vt:lpstr>
      <vt:lpstr>Knowledge distillation</vt:lpstr>
      <vt:lpstr>Knowledge distillation</vt:lpstr>
      <vt:lpstr>Frameworks de ML</vt:lpstr>
      <vt:lpstr>Framework de ML</vt:lpstr>
      <vt:lpstr>TensorFlow (TF) Lite</vt:lpstr>
      <vt:lpstr>Sequência de trabalho com o TF Lite</vt:lpstr>
      <vt:lpstr>Sequência de trabalho com o TF Lite</vt:lpstr>
      <vt:lpstr>TensorFlow (TF) Lite Micro</vt:lpstr>
      <vt:lpstr>TensorFlow (TF) Lite Micro</vt:lpstr>
      <vt:lpstr>Pipeline de desenvolvimento</vt:lpstr>
      <vt:lpstr>Hardware especializado</vt:lpstr>
      <vt:lpstr>Hardware especializado</vt:lpstr>
      <vt:lpstr>Hardware especializado</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1995</cp:revision>
  <dcterms:created xsi:type="dcterms:W3CDTF">2020-01-20T13:50:05Z</dcterms:created>
  <dcterms:modified xsi:type="dcterms:W3CDTF">2023-08-15T23:17:21Z</dcterms:modified>
</cp:coreProperties>
</file>